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836" r:id="rId1"/>
    <p:sldMasterId id="2147483839" r:id="rId2"/>
  </p:sldMasterIdLst>
  <p:notesMasterIdLst>
    <p:notesMasterId r:id="rId31"/>
  </p:notesMasterIdLst>
  <p:handoutMasterIdLst>
    <p:handoutMasterId r:id="rId32"/>
  </p:handoutMasterIdLst>
  <p:sldIdLst>
    <p:sldId id="894" r:id="rId3"/>
    <p:sldId id="892" r:id="rId4"/>
    <p:sldId id="897" r:id="rId5"/>
    <p:sldId id="898" r:id="rId6"/>
    <p:sldId id="847" r:id="rId7"/>
    <p:sldId id="895" r:id="rId8"/>
    <p:sldId id="850" r:id="rId9"/>
    <p:sldId id="899" r:id="rId10"/>
    <p:sldId id="900" r:id="rId11"/>
    <p:sldId id="901" r:id="rId12"/>
    <p:sldId id="902" r:id="rId13"/>
    <p:sldId id="903" r:id="rId14"/>
    <p:sldId id="913" r:id="rId15"/>
    <p:sldId id="879" r:id="rId16"/>
    <p:sldId id="911" r:id="rId17"/>
    <p:sldId id="904" r:id="rId18"/>
    <p:sldId id="914" r:id="rId19"/>
    <p:sldId id="905" r:id="rId20"/>
    <p:sldId id="857" r:id="rId21"/>
    <p:sldId id="906" r:id="rId22"/>
    <p:sldId id="858" r:id="rId23"/>
    <p:sldId id="908" r:id="rId24"/>
    <p:sldId id="893" r:id="rId25"/>
    <p:sldId id="909" r:id="rId26"/>
    <p:sldId id="860" r:id="rId27"/>
    <p:sldId id="917" r:id="rId28"/>
    <p:sldId id="896" r:id="rId29"/>
    <p:sldId id="739" r:id="rId30"/>
  </p:sldIdLst>
  <p:sldSz cx="12192000" cy="6858000"/>
  <p:notesSz cx="9296400" cy="7010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Franklin Gothic Book" panose="020B0503020102020204" pitchFamily="34" charset="0"/>
      <p:regular r:id="rId43"/>
      <p:italic r:id="rId44"/>
    </p:embeddedFont>
    <p:embeddedFont>
      <p:font typeface="Franklin Gothic Demi" panose="020B0703020102020204" pitchFamily="34" charset="0"/>
      <p:regular r:id="rId45"/>
      <p: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lsie Taylor" initials="CT" lastIdx="2" clrIdx="0">
    <p:extLst>
      <p:ext uri="{19B8F6BF-5375-455C-9EA6-DF929625EA0E}">
        <p15:presenceInfo xmlns:p15="http://schemas.microsoft.com/office/powerpoint/2012/main" userId="S-1-5-21-1215856553-850866806-1230779191-5776" providerId="AD"/>
      </p:ext>
    </p:extLst>
  </p:cmAuthor>
  <p:cmAuthor id="2" name="Adam Jackson" initials="AJ" lastIdx="3" clrIdx="1">
    <p:extLst>
      <p:ext uri="{19B8F6BF-5375-455C-9EA6-DF929625EA0E}">
        <p15:presenceInfo xmlns:p15="http://schemas.microsoft.com/office/powerpoint/2012/main" userId="S-1-5-21-1215856553-850866806-1230779191-54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0A0A"/>
    <a:srgbClr val="FF0000"/>
    <a:srgbClr val="009E50"/>
    <a:srgbClr val="000099"/>
    <a:srgbClr val="FFFFA7"/>
    <a:srgbClr val="FFFF69"/>
    <a:srgbClr val="B2DE82"/>
    <a:srgbClr val="FF4747"/>
    <a:srgbClr val="FF9F9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48060" autoAdjust="0"/>
  </p:normalViewPr>
  <p:slideViewPr>
    <p:cSldViewPr>
      <p:cViewPr varScale="1">
        <p:scale>
          <a:sx n="102" d="100"/>
          <a:sy n="102" d="100"/>
        </p:scale>
        <p:origin x="138" y="210"/>
      </p:cViewPr>
      <p:guideLst>
        <p:guide orient="horz" pos="124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331"/>
    </p:cViewPr>
  </p:sorterViewPr>
  <p:notesViewPr>
    <p:cSldViewPr>
      <p:cViewPr>
        <p:scale>
          <a:sx n="100" d="100"/>
          <a:sy n="100" d="100"/>
        </p:scale>
        <p:origin x="2784" y="-39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fs1\Public%20Folders\Public%20Works\Pavement%20Management\2021\PMP%20Ad-Hoc%20Committee\Committee%20Meetings\Videos\street%20network%20numb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Paved Area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(square yards)</a:t>
            </a:r>
          </a:p>
        </c:rich>
      </c:tx>
      <c:layout>
        <c:manualLayout>
          <c:xMode val="edge"/>
          <c:yMode val="edge"/>
          <c:x val="0.20463349460835473"/>
          <c:y val="0.743268777360484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960519242323619"/>
          <c:y val="0.16400715869475171"/>
          <c:w val="0.47709499414982764"/>
          <c:h val="0.7207987219073545"/>
        </c:manualLayout>
      </c:layout>
      <c:pieChart>
        <c:varyColors val="1"/>
        <c:ser>
          <c:idx val="0"/>
          <c:order val="0"/>
          <c:tx>
            <c:strRef>
              <c:f>Sheet1!$D$2</c:f>
              <c:strCache>
                <c:ptCount val="1"/>
                <c:pt idx="0">
                  <c:v>Area (square yards)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8A-4FDD-A35A-34A4048B7F3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8A-4FDD-A35A-34A4048B7F33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8A-4FDD-A35A-34A4048B7F33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8A-4FDD-A35A-34A4048B7F33}"/>
              </c:ext>
            </c:extLst>
          </c:dPt>
          <c:dLbls>
            <c:dLbl>
              <c:idx val="3"/>
              <c:layout>
                <c:manualLayout>
                  <c:x val="0.18635456094304001"/>
                  <c:y val="-0.18575532494807986"/>
                </c:manualLayout>
              </c:layout>
              <c:tx>
                <c:rich>
                  <a:bodyPr/>
                  <a:lstStyle/>
                  <a:p>
                    <a:fld id="{B17E714B-86EF-4A9F-ACB9-611ED5702520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9967E8A0-4BCD-4491-B3C7-5B6BB85278DF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
</a:t>
                    </a:r>
                    <a:fld id="{04592ED4-4B60-467A-B5D0-56DA94FBAF9F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68A-4FDD-A35A-34A4048B7F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Sheet1!$C$3:$C$6</c:f>
              <c:strCache>
                <c:ptCount val="4"/>
                <c:pt idx="0">
                  <c:v>Principal Arterial</c:v>
                </c:pt>
                <c:pt idx="1">
                  <c:v>Minor Arterial</c:v>
                </c:pt>
                <c:pt idx="2">
                  <c:v>Collector</c:v>
                </c:pt>
                <c:pt idx="3">
                  <c:v>Local Access</c:v>
                </c:pt>
              </c:strCache>
            </c:strRef>
          </c:cat>
          <c:val>
            <c:numRef>
              <c:f>Sheet1!$D$3:$D$6</c:f>
              <c:numCache>
                <c:formatCode>_(* #,##0_);_(* \(#,##0\);_(* "-"??_);_(@_)</c:formatCode>
                <c:ptCount val="4"/>
                <c:pt idx="0">
                  <c:v>968930</c:v>
                </c:pt>
                <c:pt idx="1">
                  <c:v>1406316</c:v>
                </c:pt>
                <c:pt idx="2">
                  <c:v>670842</c:v>
                </c:pt>
                <c:pt idx="3">
                  <c:v>6150455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8A-4FDD-A35A-34A4048B7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8A536-57A6-4779-8CC7-5426F2F8CCFC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E97CF5-A16D-4CF9-BF19-A562F9D34598}">
      <dgm:prSet/>
      <dgm:spPr/>
      <dgm:t>
        <a:bodyPr/>
        <a:lstStyle/>
        <a:p>
          <a:r>
            <a:rPr lang="en-US" dirty="0"/>
            <a:t>Introduce</a:t>
          </a:r>
        </a:p>
      </dgm:t>
    </dgm:pt>
    <dgm:pt modelId="{50095CD2-9814-4303-B090-28832989AED7}" type="parTrans" cxnId="{C281061E-FD44-43B6-A598-72011840F4D1}">
      <dgm:prSet/>
      <dgm:spPr/>
      <dgm:t>
        <a:bodyPr/>
        <a:lstStyle/>
        <a:p>
          <a:endParaRPr lang="en-US"/>
        </a:p>
      </dgm:t>
    </dgm:pt>
    <dgm:pt modelId="{F554B7C5-5752-4998-B526-8410470F713C}" type="sibTrans" cxnId="{C281061E-FD44-43B6-A598-72011840F4D1}">
      <dgm:prSet/>
      <dgm:spPr/>
      <dgm:t>
        <a:bodyPr/>
        <a:lstStyle/>
        <a:p>
          <a:endParaRPr lang="en-US"/>
        </a:p>
      </dgm:t>
    </dgm:pt>
    <dgm:pt modelId="{C5F35C43-4B54-457E-9140-25BD20A973E8}">
      <dgm:prSet/>
      <dgm:spPr/>
      <dgm:t>
        <a:bodyPr/>
        <a:lstStyle/>
        <a:p>
          <a:pPr algn="ctr"/>
          <a:r>
            <a:rPr lang="en-US" dirty="0"/>
            <a:t>Introduce the   City’s PMP</a:t>
          </a:r>
        </a:p>
      </dgm:t>
    </dgm:pt>
    <dgm:pt modelId="{49B225C5-EC03-4E9A-A3CA-DE69A6A84DB9}" type="parTrans" cxnId="{43A90220-C048-4DEF-8762-8C80BFAE1CF2}">
      <dgm:prSet/>
      <dgm:spPr/>
      <dgm:t>
        <a:bodyPr/>
        <a:lstStyle/>
        <a:p>
          <a:endParaRPr lang="en-US"/>
        </a:p>
      </dgm:t>
    </dgm:pt>
    <dgm:pt modelId="{9884F229-CE7A-4CFF-8AD5-9DB2F2DB14FD}" type="sibTrans" cxnId="{43A90220-C048-4DEF-8762-8C80BFAE1CF2}">
      <dgm:prSet/>
      <dgm:spPr/>
      <dgm:t>
        <a:bodyPr/>
        <a:lstStyle/>
        <a:p>
          <a:endParaRPr lang="en-US"/>
        </a:p>
      </dgm:t>
    </dgm:pt>
    <dgm:pt modelId="{BB80164C-765E-4C74-9E3F-5145772788F4}">
      <dgm:prSet/>
      <dgm:spPr/>
      <dgm:t>
        <a:bodyPr/>
        <a:lstStyle/>
        <a:p>
          <a:pPr algn="l"/>
          <a:r>
            <a:rPr lang="en-US" i="1" dirty="0"/>
            <a:t>Discuss the elements of the PMP</a:t>
          </a:r>
        </a:p>
      </dgm:t>
    </dgm:pt>
    <dgm:pt modelId="{78C810A4-E7BF-41EA-8701-3017F55D83BE}" type="parTrans" cxnId="{549954A0-9A7C-418E-B865-EDF490D388AF}">
      <dgm:prSet/>
      <dgm:spPr/>
      <dgm:t>
        <a:bodyPr/>
        <a:lstStyle/>
        <a:p>
          <a:endParaRPr lang="en-US"/>
        </a:p>
      </dgm:t>
    </dgm:pt>
    <dgm:pt modelId="{B7F6688A-3D61-406B-ADB0-745AF2BDA693}" type="sibTrans" cxnId="{549954A0-9A7C-418E-B865-EDF490D388AF}">
      <dgm:prSet/>
      <dgm:spPr/>
      <dgm:t>
        <a:bodyPr/>
        <a:lstStyle/>
        <a:p>
          <a:endParaRPr lang="en-US"/>
        </a:p>
      </dgm:t>
    </dgm:pt>
    <dgm:pt modelId="{578099D9-B344-4D99-8EDC-04FD4AB12667}">
      <dgm:prSet/>
      <dgm:spPr/>
      <dgm:t>
        <a:bodyPr/>
        <a:lstStyle/>
        <a:p>
          <a:r>
            <a:rPr lang="en-US"/>
            <a:t>Review</a:t>
          </a:r>
        </a:p>
      </dgm:t>
    </dgm:pt>
    <dgm:pt modelId="{9DCF27C3-FDC7-4D64-8B96-4517BAE224D5}" type="parTrans" cxnId="{CB66E1D3-0E68-4E37-A716-658C82788D31}">
      <dgm:prSet/>
      <dgm:spPr/>
      <dgm:t>
        <a:bodyPr/>
        <a:lstStyle/>
        <a:p>
          <a:endParaRPr lang="en-US"/>
        </a:p>
      </dgm:t>
    </dgm:pt>
    <dgm:pt modelId="{0191D568-4E32-410B-B4C3-675C5AD2FC07}" type="sibTrans" cxnId="{CB66E1D3-0E68-4E37-A716-658C82788D31}">
      <dgm:prSet/>
      <dgm:spPr/>
      <dgm:t>
        <a:bodyPr/>
        <a:lstStyle/>
        <a:p>
          <a:endParaRPr lang="en-US"/>
        </a:p>
      </dgm:t>
    </dgm:pt>
    <dgm:pt modelId="{4E055DAD-D6C6-438A-8C3A-2B2A3E2A45CA}">
      <dgm:prSet custT="1"/>
      <dgm:spPr/>
      <dgm:t>
        <a:bodyPr/>
        <a:lstStyle/>
        <a:p>
          <a:pPr algn="ctr"/>
          <a:r>
            <a:rPr lang="en-US" sz="2600" dirty="0"/>
            <a:t>Review historical practices of the City’s PMP</a:t>
          </a:r>
        </a:p>
      </dgm:t>
    </dgm:pt>
    <dgm:pt modelId="{6EC66813-E127-46C8-BC99-DACCB53D7FB4}" type="parTrans" cxnId="{EFC5A489-20FF-4999-908E-2D11AD26A7D9}">
      <dgm:prSet/>
      <dgm:spPr/>
      <dgm:t>
        <a:bodyPr/>
        <a:lstStyle/>
        <a:p>
          <a:endParaRPr lang="en-US"/>
        </a:p>
      </dgm:t>
    </dgm:pt>
    <dgm:pt modelId="{112066B9-2687-41F3-B7BA-6AE5F974D4EA}" type="sibTrans" cxnId="{EFC5A489-20FF-4999-908E-2D11AD26A7D9}">
      <dgm:prSet/>
      <dgm:spPr/>
      <dgm:t>
        <a:bodyPr/>
        <a:lstStyle/>
        <a:p>
          <a:endParaRPr lang="en-US"/>
        </a:p>
      </dgm:t>
    </dgm:pt>
    <dgm:pt modelId="{16DE5934-F6DC-4176-B2A3-F5CD4C27376F}">
      <dgm:prSet/>
      <dgm:spPr/>
      <dgm:t>
        <a:bodyPr/>
        <a:lstStyle/>
        <a:p>
          <a:r>
            <a:rPr lang="en-US"/>
            <a:t>Review</a:t>
          </a:r>
        </a:p>
      </dgm:t>
    </dgm:pt>
    <dgm:pt modelId="{DF761DCF-FB63-4F37-9A1E-701195B1B1F5}" type="parTrans" cxnId="{F87663B9-4582-43AD-87A7-EEEF2E38B532}">
      <dgm:prSet/>
      <dgm:spPr/>
      <dgm:t>
        <a:bodyPr/>
        <a:lstStyle/>
        <a:p>
          <a:endParaRPr lang="en-US"/>
        </a:p>
      </dgm:t>
    </dgm:pt>
    <dgm:pt modelId="{2418EB62-078B-4FDF-A7FF-AE3A5E5C697E}" type="sibTrans" cxnId="{F87663B9-4582-43AD-87A7-EEEF2E38B532}">
      <dgm:prSet/>
      <dgm:spPr/>
      <dgm:t>
        <a:bodyPr/>
        <a:lstStyle/>
        <a:p>
          <a:endParaRPr lang="en-US"/>
        </a:p>
      </dgm:t>
    </dgm:pt>
    <dgm:pt modelId="{21D388B8-0152-4DF4-8120-882CE726B128}">
      <dgm:prSet custT="1"/>
      <dgm:spPr/>
      <dgm:t>
        <a:bodyPr/>
        <a:lstStyle/>
        <a:p>
          <a:pPr algn="ctr"/>
          <a:r>
            <a:rPr lang="en-US" sz="2600" dirty="0"/>
            <a:t>Review recent improvements to the City’s PMP</a:t>
          </a:r>
        </a:p>
      </dgm:t>
    </dgm:pt>
    <dgm:pt modelId="{CA15E72C-5FAB-4780-997D-D99ACE89950E}" type="parTrans" cxnId="{88ACB78F-4B61-4791-9CF3-EEB442AF7DB9}">
      <dgm:prSet/>
      <dgm:spPr/>
      <dgm:t>
        <a:bodyPr/>
        <a:lstStyle/>
        <a:p>
          <a:endParaRPr lang="en-US"/>
        </a:p>
      </dgm:t>
    </dgm:pt>
    <dgm:pt modelId="{1D3B05B8-27B6-495D-9D68-2027E0D36EC9}" type="sibTrans" cxnId="{88ACB78F-4B61-4791-9CF3-EEB442AF7DB9}">
      <dgm:prSet/>
      <dgm:spPr/>
      <dgm:t>
        <a:bodyPr/>
        <a:lstStyle/>
        <a:p>
          <a:endParaRPr lang="en-US"/>
        </a:p>
      </dgm:t>
    </dgm:pt>
    <dgm:pt modelId="{970898C6-259B-4CDA-99BA-310A3020E713}">
      <dgm:prSet/>
      <dgm:spPr/>
      <dgm:t>
        <a:bodyPr/>
        <a:lstStyle/>
        <a:p>
          <a:pPr algn="l"/>
          <a:endParaRPr lang="en-US" i="1" dirty="0"/>
        </a:p>
      </dgm:t>
    </dgm:pt>
    <dgm:pt modelId="{316BEEFB-AE76-4D31-9737-375323545A78}" type="parTrans" cxnId="{A976AC64-5C68-4416-B3BB-D69D3C1F6B54}">
      <dgm:prSet/>
      <dgm:spPr/>
      <dgm:t>
        <a:bodyPr/>
        <a:lstStyle/>
        <a:p>
          <a:endParaRPr lang="en-US"/>
        </a:p>
      </dgm:t>
    </dgm:pt>
    <dgm:pt modelId="{29872386-A2B0-4981-BCCA-A3DEDB334652}" type="sibTrans" cxnId="{A976AC64-5C68-4416-B3BB-D69D3C1F6B54}">
      <dgm:prSet/>
      <dgm:spPr/>
      <dgm:t>
        <a:bodyPr/>
        <a:lstStyle/>
        <a:p>
          <a:endParaRPr lang="en-US"/>
        </a:p>
      </dgm:t>
    </dgm:pt>
    <dgm:pt modelId="{EAB9BA1A-3993-4F3C-98C9-88A082322350}">
      <dgm:prSet custT="1"/>
      <dgm:spPr/>
      <dgm:t>
        <a:bodyPr/>
        <a:lstStyle/>
        <a:p>
          <a:pPr algn="l"/>
          <a:r>
            <a:rPr lang="en-US" sz="2000" i="1" dirty="0"/>
            <a:t>Distinguish between “preservation” and “maintenance”</a:t>
          </a:r>
          <a:endParaRPr lang="en-US" sz="2000" dirty="0"/>
        </a:p>
        <a:p>
          <a:pPr algn="ctr"/>
          <a:endParaRPr lang="en-US" sz="2000" dirty="0"/>
        </a:p>
      </dgm:t>
    </dgm:pt>
    <dgm:pt modelId="{3E077406-335E-4A6B-9F62-EB8B87230F5C}" type="parTrans" cxnId="{C26032C5-28E5-4CFC-965E-5ED6C946C6EA}">
      <dgm:prSet/>
      <dgm:spPr/>
      <dgm:t>
        <a:bodyPr/>
        <a:lstStyle/>
        <a:p>
          <a:endParaRPr lang="en-US"/>
        </a:p>
      </dgm:t>
    </dgm:pt>
    <dgm:pt modelId="{754A86B6-8AF6-4E3C-91C5-3BEE895142A7}" type="sibTrans" cxnId="{C26032C5-28E5-4CFC-965E-5ED6C946C6EA}">
      <dgm:prSet/>
      <dgm:spPr/>
      <dgm:t>
        <a:bodyPr/>
        <a:lstStyle/>
        <a:p>
          <a:endParaRPr lang="en-US"/>
        </a:p>
      </dgm:t>
    </dgm:pt>
    <dgm:pt modelId="{2DBFC613-74D5-4D79-A50A-18BFA803BAC2}">
      <dgm:prSet custT="1"/>
      <dgm:spPr/>
      <dgm:t>
        <a:bodyPr/>
        <a:lstStyle/>
        <a:p>
          <a:pPr algn="l"/>
          <a:r>
            <a:rPr lang="en-US" sz="2000" i="1" dirty="0"/>
            <a:t>2019 3</a:t>
          </a:r>
          <a:r>
            <a:rPr lang="en-US" sz="2000" i="1" baseline="30000" dirty="0"/>
            <a:t>rd</a:t>
          </a:r>
          <a:r>
            <a:rPr lang="en-US" sz="2000" i="1" dirty="0"/>
            <a:t>-party review outcomes</a:t>
          </a:r>
        </a:p>
      </dgm:t>
    </dgm:pt>
    <dgm:pt modelId="{3B3E7A51-49C6-41A3-8055-225529CB939D}" type="parTrans" cxnId="{5A6F1029-5502-4BE6-B484-D2147E43F96F}">
      <dgm:prSet/>
      <dgm:spPr/>
      <dgm:t>
        <a:bodyPr/>
        <a:lstStyle/>
        <a:p>
          <a:endParaRPr lang="en-US"/>
        </a:p>
      </dgm:t>
    </dgm:pt>
    <dgm:pt modelId="{7AFAA349-57E5-4D34-B1E0-68AC6F52F82C}" type="sibTrans" cxnId="{5A6F1029-5502-4BE6-B484-D2147E43F96F}">
      <dgm:prSet/>
      <dgm:spPr/>
      <dgm:t>
        <a:bodyPr/>
        <a:lstStyle/>
        <a:p>
          <a:endParaRPr lang="en-US"/>
        </a:p>
      </dgm:t>
    </dgm:pt>
    <dgm:pt modelId="{3E4F77BE-EE24-4B62-B436-283478EAB770}">
      <dgm:prSet custT="1"/>
      <dgm:spPr/>
      <dgm:t>
        <a:bodyPr/>
        <a:lstStyle/>
        <a:p>
          <a:pPr algn="l"/>
          <a:r>
            <a:rPr lang="en-US" sz="2000" i="1" dirty="0"/>
            <a:t>Pavement condition data process</a:t>
          </a:r>
        </a:p>
      </dgm:t>
    </dgm:pt>
    <dgm:pt modelId="{F562D1CF-0FE5-4C9B-AB91-B82EC1A0E15B}" type="parTrans" cxnId="{DF9C2603-3D6C-470D-A4BA-0001D8417CAD}">
      <dgm:prSet/>
      <dgm:spPr/>
      <dgm:t>
        <a:bodyPr/>
        <a:lstStyle/>
        <a:p>
          <a:endParaRPr lang="en-US"/>
        </a:p>
      </dgm:t>
    </dgm:pt>
    <dgm:pt modelId="{705389B4-0C56-4C9D-A63A-282E7751D5B1}" type="sibTrans" cxnId="{DF9C2603-3D6C-470D-A4BA-0001D8417CAD}">
      <dgm:prSet/>
      <dgm:spPr/>
      <dgm:t>
        <a:bodyPr/>
        <a:lstStyle/>
        <a:p>
          <a:endParaRPr lang="en-US"/>
        </a:p>
      </dgm:t>
    </dgm:pt>
    <dgm:pt modelId="{6ABDF585-15FE-41A5-8675-EB0A55C5B41E}" type="pres">
      <dgm:prSet presAssocID="{2918A536-57A6-4779-8CC7-5426F2F8CCFC}" presName="Name0" presStyleCnt="0">
        <dgm:presLayoutVars>
          <dgm:dir/>
          <dgm:animLvl val="lvl"/>
          <dgm:resizeHandles val="exact"/>
        </dgm:presLayoutVars>
      </dgm:prSet>
      <dgm:spPr/>
    </dgm:pt>
    <dgm:pt modelId="{0CF2ACE8-0BB5-491E-8AE3-C36498910190}" type="pres">
      <dgm:prSet presAssocID="{A2E97CF5-A16D-4CF9-BF19-A562F9D34598}" presName="composite" presStyleCnt="0"/>
      <dgm:spPr/>
    </dgm:pt>
    <dgm:pt modelId="{D56CBFB2-CEA9-4B11-B19A-3A8790946627}" type="pres">
      <dgm:prSet presAssocID="{A2E97CF5-A16D-4CF9-BF19-A562F9D34598}" presName="parTx" presStyleLbl="alignNode1" presStyleIdx="0" presStyleCnt="3">
        <dgm:presLayoutVars>
          <dgm:chMax val="0"/>
          <dgm:chPref val="0"/>
        </dgm:presLayoutVars>
      </dgm:prSet>
      <dgm:spPr/>
    </dgm:pt>
    <dgm:pt modelId="{A912472D-A1A4-43FE-AC7D-8BD5F259A1FF}" type="pres">
      <dgm:prSet presAssocID="{A2E97CF5-A16D-4CF9-BF19-A562F9D34598}" presName="desTx" presStyleLbl="alignAccFollowNode1" presStyleIdx="0" presStyleCnt="3">
        <dgm:presLayoutVars/>
      </dgm:prSet>
      <dgm:spPr/>
    </dgm:pt>
    <dgm:pt modelId="{D007C16E-167E-471C-BB64-4CA6BBBFC1CD}" type="pres">
      <dgm:prSet presAssocID="{F554B7C5-5752-4998-B526-8410470F713C}" presName="space" presStyleCnt="0"/>
      <dgm:spPr/>
    </dgm:pt>
    <dgm:pt modelId="{2733256B-741E-403B-A46C-428976103C7D}" type="pres">
      <dgm:prSet presAssocID="{578099D9-B344-4D99-8EDC-04FD4AB12667}" presName="composite" presStyleCnt="0"/>
      <dgm:spPr/>
    </dgm:pt>
    <dgm:pt modelId="{7F4230E5-4DF4-41E3-A5DC-65E79A6FC751}" type="pres">
      <dgm:prSet presAssocID="{578099D9-B344-4D99-8EDC-04FD4AB12667}" presName="parTx" presStyleLbl="alignNode1" presStyleIdx="1" presStyleCnt="3">
        <dgm:presLayoutVars>
          <dgm:chMax val="0"/>
          <dgm:chPref val="0"/>
        </dgm:presLayoutVars>
      </dgm:prSet>
      <dgm:spPr/>
    </dgm:pt>
    <dgm:pt modelId="{29D461F6-6AED-41A3-9FB3-3159A7911994}" type="pres">
      <dgm:prSet presAssocID="{578099D9-B344-4D99-8EDC-04FD4AB12667}" presName="desTx" presStyleLbl="alignAccFollowNode1" presStyleIdx="1" presStyleCnt="3">
        <dgm:presLayoutVars/>
      </dgm:prSet>
      <dgm:spPr/>
    </dgm:pt>
    <dgm:pt modelId="{61CFD0BF-5633-4058-BED3-9B3C2A1281BD}" type="pres">
      <dgm:prSet presAssocID="{0191D568-4E32-410B-B4C3-675C5AD2FC07}" presName="space" presStyleCnt="0"/>
      <dgm:spPr/>
    </dgm:pt>
    <dgm:pt modelId="{D986E636-5372-4C98-993F-A9F0009B16C4}" type="pres">
      <dgm:prSet presAssocID="{16DE5934-F6DC-4176-B2A3-F5CD4C27376F}" presName="composite" presStyleCnt="0"/>
      <dgm:spPr/>
    </dgm:pt>
    <dgm:pt modelId="{F4587695-06EF-4C4D-8D45-ED2A669AB78E}" type="pres">
      <dgm:prSet presAssocID="{16DE5934-F6DC-4176-B2A3-F5CD4C27376F}" presName="parTx" presStyleLbl="alignNode1" presStyleIdx="2" presStyleCnt="3">
        <dgm:presLayoutVars>
          <dgm:chMax val="0"/>
          <dgm:chPref val="0"/>
        </dgm:presLayoutVars>
      </dgm:prSet>
      <dgm:spPr/>
    </dgm:pt>
    <dgm:pt modelId="{0C92F322-1E0B-4907-B46C-F01296F8B184}" type="pres">
      <dgm:prSet presAssocID="{16DE5934-F6DC-4176-B2A3-F5CD4C27376F}" presName="desTx" presStyleLbl="alignAccFollowNode1" presStyleIdx="2" presStyleCnt="3">
        <dgm:presLayoutVars/>
      </dgm:prSet>
      <dgm:spPr/>
    </dgm:pt>
  </dgm:ptLst>
  <dgm:cxnLst>
    <dgm:cxn modelId="{DF9C2603-3D6C-470D-A4BA-0001D8417CAD}" srcId="{21D388B8-0152-4DF4-8120-882CE726B128}" destId="{3E4F77BE-EE24-4B62-B436-283478EAB770}" srcOrd="1" destOrd="0" parTransId="{F562D1CF-0FE5-4C9B-AB91-B82EC1A0E15B}" sibTransId="{705389B4-0C56-4C9D-A63A-282E7751D5B1}"/>
    <dgm:cxn modelId="{0C0DBE08-DCB0-4678-B60D-F71DA03A3BDB}" type="presOf" srcId="{16DE5934-F6DC-4176-B2A3-F5CD4C27376F}" destId="{F4587695-06EF-4C4D-8D45-ED2A669AB78E}" srcOrd="0" destOrd="0" presId="urn:microsoft.com/office/officeart/2016/7/layout/HorizontalActionList"/>
    <dgm:cxn modelId="{C281061E-FD44-43B6-A598-72011840F4D1}" srcId="{2918A536-57A6-4779-8CC7-5426F2F8CCFC}" destId="{A2E97CF5-A16D-4CF9-BF19-A562F9D34598}" srcOrd="0" destOrd="0" parTransId="{50095CD2-9814-4303-B090-28832989AED7}" sibTransId="{F554B7C5-5752-4998-B526-8410470F713C}"/>
    <dgm:cxn modelId="{43A90220-C048-4DEF-8762-8C80BFAE1CF2}" srcId="{A2E97CF5-A16D-4CF9-BF19-A562F9D34598}" destId="{C5F35C43-4B54-457E-9140-25BD20A973E8}" srcOrd="0" destOrd="0" parTransId="{49B225C5-EC03-4E9A-A3CA-DE69A6A84DB9}" sibTransId="{9884F229-CE7A-4CFF-8AD5-9DB2F2DB14FD}"/>
    <dgm:cxn modelId="{5A6F1029-5502-4BE6-B484-D2147E43F96F}" srcId="{21D388B8-0152-4DF4-8120-882CE726B128}" destId="{2DBFC613-74D5-4D79-A50A-18BFA803BAC2}" srcOrd="0" destOrd="0" parTransId="{3B3E7A51-49C6-41A3-8055-225529CB939D}" sibTransId="{7AFAA349-57E5-4D34-B1E0-68AC6F52F82C}"/>
    <dgm:cxn modelId="{A976AC64-5C68-4416-B3BB-D69D3C1F6B54}" srcId="{C5F35C43-4B54-457E-9140-25BD20A973E8}" destId="{970898C6-259B-4CDA-99BA-310A3020E713}" srcOrd="1" destOrd="0" parTransId="{316BEEFB-AE76-4D31-9737-375323545A78}" sibTransId="{29872386-A2B0-4981-BCCA-A3DEDB334652}"/>
    <dgm:cxn modelId="{37961953-5CDE-4EB2-9130-99C058C5C588}" type="presOf" srcId="{21D388B8-0152-4DF4-8120-882CE726B128}" destId="{0C92F322-1E0B-4907-B46C-F01296F8B184}" srcOrd="0" destOrd="0" presId="urn:microsoft.com/office/officeart/2016/7/layout/HorizontalActionList"/>
    <dgm:cxn modelId="{95C3C056-759F-4F28-A135-C700A7F6F0FD}" type="presOf" srcId="{3E4F77BE-EE24-4B62-B436-283478EAB770}" destId="{0C92F322-1E0B-4907-B46C-F01296F8B184}" srcOrd="0" destOrd="2" presId="urn:microsoft.com/office/officeart/2016/7/layout/HorizontalActionList"/>
    <dgm:cxn modelId="{EFC5A489-20FF-4999-908E-2D11AD26A7D9}" srcId="{578099D9-B344-4D99-8EDC-04FD4AB12667}" destId="{4E055DAD-D6C6-438A-8C3A-2B2A3E2A45CA}" srcOrd="0" destOrd="0" parTransId="{6EC66813-E127-46C8-BC99-DACCB53D7FB4}" sibTransId="{112066B9-2687-41F3-B7BA-6AE5F974D4EA}"/>
    <dgm:cxn modelId="{88ACB78F-4B61-4791-9CF3-EEB442AF7DB9}" srcId="{16DE5934-F6DC-4176-B2A3-F5CD4C27376F}" destId="{21D388B8-0152-4DF4-8120-882CE726B128}" srcOrd="0" destOrd="0" parTransId="{CA15E72C-5FAB-4780-997D-D99ACE89950E}" sibTransId="{1D3B05B8-27B6-495D-9D68-2027E0D36EC9}"/>
    <dgm:cxn modelId="{B967FA96-5678-408C-B46E-00A55B9E3511}" type="presOf" srcId="{BB80164C-765E-4C74-9E3F-5145772788F4}" destId="{A912472D-A1A4-43FE-AC7D-8BD5F259A1FF}" srcOrd="0" destOrd="1" presId="urn:microsoft.com/office/officeart/2016/7/layout/HorizontalActionList"/>
    <dgm:cxn modelId="{B1B4E99F-9B88-4CEA-A290-63FF2846BE25}" type="presOf" srcId="{4E055DAD-D6C6-438A-8C3A-2B2A3E2A45CA}" destId="{29D461F6-6AED-41A3-9FB3-3159A7911994}" srcOrd="0" destOrd="0" presId="urn:microsoft.com/office/officeart/2016/7/layout/HorizontalActionList"/>
    <dgm:cxn modelId="{549954A0-9A7C-418E-B865-EDF490D388AF}" srcId="{C5F35C43-4B54-457E-9140-25BD20A973E8}" destId="{BB80164C-765E-4C74-9E3F-5145772788F4}" srcOrd="0" destOrd="0" parTransId="{78C810A4-E7BF-41EA-8701-3017F55D83BE}" sibTransId="{B7F6688A-3D61-406B-ADB0-745AF2BDA693}"/>
    <dgm:cxn modelId="{F87663B9-4582-43AD-87A7-EEEF2E38B532}" srcId="{2918A536-57A6-4779-8CC7-5426F2F8CCFC}" destId="{16DE5934-F6DC-4176-B2A3-F5CD4C27376F}" srcOrd="2" destOrd="0" parTransId="{DF761DCF-FB63-4F37-9A1E-701195B1B1F5}" sibTransId="{2418EB62-078B-4FDF-A7FF-AE3A5E5C697E}"/>
    <dgm:cxn modelId="{DFCC21BD-A852-4C8C-B857-DD1329D0B831}" type="presOf" srcId="{2DBFC613-74D5-4D79-A50A-18BFA803BAC2}" destId="{0C92F322-1E0B-4907-B46C-F01296F8B184}" srcOrd="0" destOrd="1" presId="urn:microsoft.com/office/officeart/2016/7/layout/HorizontalActionList"/>
    <dgm:cxn modelId="{8FAD7CC0-8DDE-471B-B031-DD7EA615B554}" type="presOf" srcId="{970898C6-259B-4CDA-99BA-310A3020E713}" destId="{A912472D-A1A4-43FE-AC7D-8BD5F259A1FF}" srcOrd="0" destOrd="2" presId="urn:microsoft.com/office/officeart/2016/7/layout/HorizontalActionList"/>
    <dgm:cxn modelId="{C26032C5-28E5-4CFC-965E-5ED6C946C6EA}" srcId="{4E055DAD-D6C6-438A-8C3A-2B2A3E2A45CA}" destId="{EAB9BA1A-3993-4F3C-98C9-88A082322350}" srcOrd="0" destOrd="0" parTransId="{3E077406-335E-4A6B-9F62-EB8B87230F5C}" sibTransId="{754A86B6-8AF6-4E3C-91C5-3BEE895142A7}"/>
    <dgm:cxn modelId="{1CAB9FD3-944F-4CD6-BAAA-DDCA3EA1EF59}" type="presOf" srcId="{EAB9BA1A-3993-4F3C-98C9-88A082322350}" destId="{29D461F6-6AED-41A3-9FB3-3159A7911994}" srcOrd="0" destOrd="1" presId="urn:microsoft.com/office/officeart/2016/7/layout/HorizontalActionList"/>
    <dgm:cxn modelId="{CB66E1D3-0E68-4E37-A716-658C82788D31}" srcId="{2918A536-57A6-4779-8CC7-5426F2F8CCFC}" destId="{578099D9-B344-4D99-8EDC-04FD4AB12667}" srcOrd="1" destOrd="0" parTransId="{9DCF27C3-FDC7-4D64-8B96-4517BAE224D5}" sibTransId="{0191D568-4E32-410B-B4C3-675C5AD2FC07}"/>
    <dgm:cxn modelId="{783D6DD9-AA7E-498A-9F9F-B10146F5BF7C}" type="presOf" srcId="{578099D9-B344-4D99-8EDC-04FD4AB12667}" destId="{7F4230E5-4DF4-41E3-A5DC-65E79A6FC751}" srcOrd="0" destOrd="0" presId="urn:microsoft.com/office/officeart/2016/7/layout/HorizontalActionList"/>
    <dgm:cxn modelId="{09E000E4-BC4C-4549-92F2-EB03856D1575}" type="presOf" srcId="{2918A536-57A6-4779-8CC7-5426F2F8CCFC}" destId="{6ABDF585-15FE-41A5-8675-EB0A55C5B41E}" srcOrd="0" destOrd="0" presId="urn:microsoft.com/office/officeart/2016/7/layout/HorizontalActionList"/>
    <dgm:cxn modelId="{A44E23E9-9AB0-443C-812A-736E8F5534DA}" type="presOf" srcId="{A2E97CF5-A16D-4CF9-BF19-A562F9D34598}" destId="{D56CBFB2-CEA9-4B11-B19A-3A8790946627}" srcOrd="0" destOrd="0" presId="urn:microsoft.com/office/officeart/2016/7/layout/HorizontalActionList"/>
    <dgm:cxn modelId="{7CC84EF8-CFC1-4409-8ED7-A656B3C02DF2}" type="presOf" srcId="{C5F35C43-4B54-457E-9140-25BD20A973E8}" destId="{A912472D-A1A4-43FE-AC7D-8BD5F259A1FF}" srcOrd="0" destOrd="0" presId="urn:microsoft.com/office/officeart/2016/7/layout/HorizontalActionList"/>
    <dgm:cxn modelId="{ED7F1F9C-E235-46A1-8716-461393264D66}" type="presParOf" srcId="{6ABDF585-15FE-41A5-8675-EB0A55C5B41E}" destId="{0CF2ACE8-0BB5-491E-8AE3-C36498910190}" srcOrd="0" destOrd="0" presId="urn:microsoft.com/office/officeart/2016/7/layout/HorizontalActionList"/>
    <dgm:cxn modelId="{49471221-0704-4D0D-A58C-AE0E408CDBF8}" type="presParOf" srcId="{0CF2ACE8-0BB5-491E-8AE3-C36498910190}" destId="{D56CBFB2-CEA9-4B11-B19A-3A8790946627}" srcOrd="0" destOrd="0" presId="urn:microsoft.com/office/officeart/2016/7/layout/HorizontalActionList"/>
    <dgm:cxn modelId="{62F46A3F-F23D-4BE8-B1C5-158E56A900AD}" type="presParOf" srcId="{0CF2ACE8-0BB5-491E-8AE3-C36498910190}" destId="{A912472D-A1A4-43FE-AC7D-8BD5F259A1FF}" srcOrd="1" destOrd="0" presId="urn:microsoft.com/office/officeart/2016/7/layout/HorizontalActionList"/>
    <dgm:cxn modelId="{8EE9D865-A0DD-4D0B-A97C-87F7459FE249}" type="presParOf" srcId="{6ABDF585-15FE-41A5-8675-EB0A55C5B41E}" destId="{D007C16E-167E-471C-BB64-4CA6BBBFC1CD}" srcOrd="1" destOrd="0" presId="urn:microsoft.com/office/officeart/2016/7/layout/HorizontalActionList"/>
    <dgm:cxn modelId="{832E4504-3FC9-4A38-BB7C-AAB7415F1316}" type="presParOf" srcId="{6ABDF585-15FE-41A5-8675-EB0A55C5B41E}" destId="{2733256B-741E-403B-A46C-428976103C7D}" srcOrd="2" destOrd="0" presId="urn:microsoft.com/office/officeart/2016/7/layout/HorizontalActionList"/>
    <dgm:cxn modelId="{48D2E558-51F7-4FC3-9FC3-4AF1486A8673}" type="presParOf" srcId="{2733256B-741E-403B-A46C-428976103C7D}" destId="{7F4230E5-4DF4-41E3-A5DC-65E79A6FC751}" srcOrd="0" destOrd="0" presId="urn:microsoft.com/office/officeart/2016/7/layout/HorizontalActionList"/>
    <dgm:cxn modelId="{DA737C4D-B5AC-4AD5-A9E4-72527519B4EB}" type="presParOf" srcId="{2733256B-741E-403B-A46C-428976103C7D}" destId="{29D461F6-6AED-41A3-9FB3-3159A7911994}" srcOrd="1" destOrd="0" presId="urn:microsoft.com/office/officeart/2016/7/layout/HorizontalActionList"/>
    <dgm:cxn modelId="{C9C20C2A-6905-46DA-B9FF-0C86CD6D554F}" type="presParOf" srcId="{6ABDF585-15FE-41A5-8675-EB0A55C5B41E}" destId="{61CFD0BF-5633-4058-BED3-9B3C2A1281BD}" srcOrd="3" destOrd="0" presId="urn:microsoft.com/office/officeart/2016/7/layout/HorizontalActionList"/>
    <dgm:cxn modelId="{9E71FBF5-55E6-4D74-88A0-C81757C61314}" type="presParOf" srcId="{6ABDF585-15FE-41A5-8675-EB0A55C5B41E}" destId="{D986E636-5372-4C98-993F-A9F0009B16C4}" srcOrd="4" destOrd="0" presId="urn:microsoft.com/office/officeart/2016/7/layout/HorizontalActionList"/>
    <dgm:cxn modelId="{48BFF41E-1D3C-44A9-A2AD-46CCA0BAFDF2}" type="presParOf" srcId="{D986E636-5372-4C98-993F-A9F0009B16C4}" destId="{F4587695-06EF-4C4D-8D45-ED2A669AB78E}" srcOrd="0" destOrd="0" presId="urn:microsoft.com/office/officeart/2016/7/layout/HorizontalActionList"/>
    <dgm:cxn modelId="{B71D8EC6-47D4-4581-B3B0-AA92DA9BAB4C}" type="presParOf" srcId="{D986E636-5372-4C98-993F-A9F0009B16C4}" destId="{0C92F322-1E0B-4907-B46C-F01296F8B184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F40A0B-A478-49E7-9C23-9D76F6B9BEA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A2E92E3-4565-450B-9787-4FEA51AEEF96}">
      <dgm:prSet custT="1"/>
      <dgm:spPr/>
      <dgm:t>
        <a:bodyPr/>
        <a:lstStyle/>
        <a:p>
          <a:pPr>
            <a:defRPr cap="all"/>
          </a:pPr>
          <a:r>
            <a:rPr lang="en-US" sz="2400" dirty="0"/>
            <a:t>Cost effective</a:t>
          </a:r>
        </a:p>
      </dgm:t>
    </dgm:pt>
    <dgm:pt modelId="{A1D32F9F-94C2-4B2A-9127-36EF77D08734}" type="parTrans" cxnId="{9737E181-983B-4A29-92BC-A1ED879849CB}">
      <dgm:prSet/>
      <dgm:spPr/>
      <dgm:t>
        <a:bodyPr/>
        <a:lstStyle/>
        <a:p>
          <a:endParaRPr lang="en-US"/>
        </a:p>
      </dgm:t>
    </dgm:pt>
    <dgm:pt modelId="{187D7EBA-E692-425B-90EA-9633B7566704}" type="sibTrans" cxnId="{9737E181-983B-4A29-92BC-A1ED879849CB}">
      <dgm:prSet/>
      <dgm:spPr/>
      <dgm:t>
        <a:bodyPr/>
        <a:lstStyle/>
        <a:p>
          <a:endParaRPr lang="en-US"/>
        </a:p>
      </dgm:t>
    </dgm:pt>
    <dgm:pt modelId="{899AA801-9929-4E13-BA85-A15B286016E9}">
      <dgm:prSet custT="1"/>
      <dgm:spPr/>
      <dgm:t>
        <a:bodyPr/>
        <a:lstStyle/>
        <a:p>
          <a:pPr>
            <a:defRPr cap="all"/>
          </a:pPr>
          <a:r>
            <a:rPr lang="en-US" sz="2400" dirty="0"/>
            <a:t>Maximize resources</a:t>
          </a:r>
        </a:p>
      </dgm:t>
    </dgm:pt>
    <dgm:pt modelId="{E377C7FF-A9C8-47BD-9ED8-66AEF4EED7A8}" type="parTrans" cxnId="{7E44D551-882E-42E4-B5E5-8F5000C2727E}">
      <dgm:prSet/>
      <dgm:spPr/>
      <dgm:t>
        <a:bodyPr/>
        <a:lstStyle/>
        <a:p>
          <a:endParaRPr lang="en-US"/>
        </a:p>
      </dgm:t>
    </dgm:pt>
    <dgm:pt modelId="{B1990D9E-9A08-4A37-BEA8-0A0ED2DD2FE3}" type="sibTrans" cxnId="{7E44D551-882E-42E4-B5E5-8F5000C2727E}">
      <dgm:prSet/>
      <dgm:spPr/>
      <dgm:t>
        <a:bodyPr/>
        <a:lstStyle/>
        <a:p>
          <a:endParaRPr lang="en-US"/>
        </a:p>
      </dgm:t>
    </dgm:pt>
    <dgm:pt modelId="{F02352A2-BBBF-400C-B99F-5DFDED3161CF}">
      <dgm:prSet custT="1"/>
      <dgm:spPr/>
      <dgm:t>
        <a:bodyPr/>
        <a:lstStyle/>
        <a:p>
          <a:pPr>
            <a:defRPr cap="all"/>
          </a:pPr>
          <a:r>
            <a:rPr lang="en-US" sz="2400" dirty="0"/>
            <a:t>Keep roads in better condition                 for a longer time     at a lower cost</a:t>
          </a:r>
        </a:p>
      </dgm:t>
    </dgm:pt>
    <dgm:pt modelId="{CB03DE02-4002-469F-A4FC-C7D2F301B3D8}" type="parTrans" cxnId="{3746B3DC-E59E-473E-A333-0C9DE992382A}">
      <dgm:prSet/>
      <dgm:spPr/>
      <dgm:t>
        <a:bodyPr/>
        <a:lstStyle/>
        <a:p>
          <a:endParaRPr lang="en-US"/>
        </a:p>
      </dgm:t>
    </dgm:pt>
    <dgm:pt modelId="{D579C701-8267-40D4-94E9-99DA60A571F2}" type="sibTrans" cxnId="{3746B3DC-E59E-473E-A333-0C9DE992382A}">
      <dgm:prSet/>
      <dgm:spPr/>
      <dgm:t>
        <a:bodyPr/>
        <a:lstStyle/>
        <a:p>
          <a:endParaRPr lang="en-US"/>
        </a:p>
      </dgm:t>
    </dgm:pt>
    <dgm:pt modelId="{09422B02-74DA-4AAC-8407-11CBF19D5A3C}" type="pres">
      <dgm:prSet presAssocID="{35F40A0B-A478-49E7-9C23-9D76F6B9BEA1}" presName="root" presStyleCnt="0">
        <dgm:presLayoutVars>
          <dgm:dir/>
          <dgm:resizeHandles val="exact"/>
        </dgm:presLayoutVars>
      </dgm:prSet>
      <dgm:spPr/>
    </dgm:pt>
    <dgm:pt modelId="{B94CF675-3576-44E3-9759-4BF9EFB2C5D5}" type="pres">
      <dgm:prSet presAssocID="{BA2E92E3-4565-450B-9787-4FEA51AEEF96}" presName="compNode" presStyleCnt="0"/>
      <dgm:spPr/>
    </dgm:pt>
    <dgm:pt modelId="{38A92B6E-4FBA-4F76-9CD7-86FCA2246642}" type="pres">
      <dgm:prSet presAssocID="{BA2E92E3-4565-450B-9787-4FEA51AEEF96}" presName="iconBgRect" presStyleLbl="bgShp" presStyleIdx="0" presStyleCnt="3"/>
      <dgm:spPr/>
    </dgm:pt>
    <dgm:pt modelId="{4BCAC364-914A-4447-9C41-54D9F2EE6383}" type="pres">
      <dgm:prSet presAssocID="{BA2E92E3-4565-450B-9787-4FEA51AEEF9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4EA12CF-DCD7-4F60-A0E2-792D3537259C}" type="pres">
      <dgm:prSet presAssocID="{BA2E92E3-4565-450B-9787-4FEA51AEEF96}" presName="spaceRect" presStyleCnt="0"/>
      <dgm:spPr/>
    </dgm:pt>
    <dgm:pt modelId="{0706D670-59FC-4534-BEDF-B3512CE4E53D}" type="pres">
      <dgm:prSet presAssocID="{BA2E92E3-4565-450B-9787-4FEA51AEEF96}" presName="textRect" presStyleLbl="revTx" presStyleIdx="0" presStyleCnt="3">
        <dgm:presLayoutVars>
          <dgm:chMax val="1"/>
          <dgm:chPref val="1"/>
        </dgm:presLayoutVars>
      </dgm:prSet>
      <dgm:spPr/>
    </dgm:pt>
    <dgm:pt modelId="{9D6F3F15-7811-412F-AEAD-E8CDF228F75A}" type="pres">
      <dgm:prSet presAssocID="{187D7EBA-E692-425B-90EA-9633B7566704}" presName="sibTrans" presStyleCnt="0"/>
      <dgm:spPr/>
    </dgm:pt>
    <dgm:pt modelId="{5F18F77F-6BEA-485B-A7C2-0B481FCB8F57}" type="pres">
      <dgm:prSet presAssocID="{899AA801-9929-4E13-BA85-A15B286016E9}" presName="compNode" presStyleCnt="0"/>
      <dgm:spPr/>
    </dgm:pt>
    <dgm:pt modelId="{5CA29414-692A-4651-B222-C2C7EE066836}" type="pres">
      <dgm:prSet presAssocID="{899AA801-9929-4E13-BA85-A15B286016E9}" presName="iconBgRect" presStyleLbl="bgShp" presStyleIdx="1" presStyleCnt="3"/>
      <dgm:spPr/>
    </dgm:pt>
    <dgm:pt modelId="{97462E1E-6BD3-4414-9900-137757C72496}" type="pres">
      <dgm:prSet presAssocID="{899AA801-9929-4E13-BA85-A15B286016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36811D02-BE04-4861-8CA7-8E1AE91B81FD}" type="pres">
      <dgm:prSet presAssocID="{899AA801-9929-4E13-BA85-A15B286016E9}" presName="spaceRect" presStyleCnt="0"/>
      <dgm:spPr/>
    </dgm:pt>
    <dgm:pt modelId="{24DAE785-030C-4A57-BACC-3F10BF05E53A}" type="pres">
      <dgm:prSet presAssocID="{899AA801-9929-4E13-BA85-A15B286016E9}" presName="textRect" presStyleLbl="revTx" presStyleIdx="1" presStyleCnt="3">
        <dgm:presLayoutVars>
          <dgm:chMax val="1"/>
          <dgm:chPref val="1"/>
        </dgm:presLayoutVars>
      </dgm:prSet>
      <dgm:spPr/>
    </dgm:pt>
    <dgm:pt modelId="{59D34517-8521-46A4-B780-1AE75A4A4F1D}" type="pres">
      <dgm:prSet presAssocID="{B1990D9E-9A08-4A37-BEA8-0A0ED2DD2FE3}" presName="sibTrans" presStyleCnt="0"/>
      <dgm:spPr/>
    </dgm:pt>
    <dgm:pt modelId="{A0E882DF-13A4-4874-9C7F-76DF9320677E}" type="pres">
      <dgm:prSet presAssocID="{F02352A2-BBBF-400C-B99F-5DFDED3161CF}" presName="compNode" presStyleCnt="0"/>
      <dgm:spPr/>
    </dgm:pt>
    <dgm:pt modelId="{AD3C3FE1-3CD5-4B00-933F-9EC7BF043752}" type="pres">
      <dgm:prSet presAssocID="{F02352A2-BBBF-400C-B99F-5DFDED3161CF}" presName="iconBgRect" presStyleLbl="bgShp" presStyleIdx="2" presStyleCnt="3"/>
      <dgm:spPr/>
    </dgm:pt>
    <dgm:pt modelId="{4FE6FD1C-D306-412A-9750-B65AACC1BBFA}" type="pres">
      <dgm:prSet presAssocID="{F02352A2-BBBF-400C-B99F-5DFDED3161C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A1D395D6-92C7-49B1-AF21-CDA95562B8FD}" type="pres">
      <dgm:prSet presAssocID="{F02352A2-BBBF-400C-B99F-5DFDED3161CF}" presName="spaceRect" presStyleCnt="0"/>
      <dgm:spPr/>
    </dgm:pt>
    <dgm:pt modelId="{D05E24AA-43C8-4560-8C30-257A8CC1267A}" type="pres">
      <dgm:prSet presAssocID="{F02352A2-BBBF-400C-B99F-5DFDED3161C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E44D551-882E-42E4-B5E5-8F5000C2727E}" srcId="{35F40A0B-A478-49E7-9C23-9D76F6B9BEA1}" destId="{899AA801-9929-4E13-BA85-A15B286016E9}" srcOrd="1" destOrd="0" parTransId="{E377C7FF-A9C8-47BD-9ED8-66AEF4EED7A8}" sibTransId="{B1990D9E-9A08-4A37-BEA8-0A0ED2DD2FE3}"/>
    <dgm:cxn modelId="{9737E181-983B-4A29-92BC-A1ED879849CB}" srcId="{35F40A0B-A478-49E7-9C23-9D76F6B9BEA1}" destId="{BA2E92E3-4565-450B-9787-4FEA51AEEF96}" srcOrd="0" destOrd="0" parTransId="{A1D32F9F-94C2-4B2A-9127-36EF77D08734}" sibTransId="{187D7EBA-E692-425B-90EA-9633B7566704}"/>
    <dgm:cxn modelId="{99A92CA3-49C3-4DE3-8203-A5CB21A4C210}" type="presOf" srcId="{899AA801-9929-4E13-BA85-A15B286016E9}" destId="{24DAE785-030C-4A57-BACC-3F10BF05E53A}" srcOrd="0" destOrd="0" presId="urn:microsoft.com/office/officeart/2018/5/layout/IconCircleLabelList"/>
    <dgm:cxn modelId="{A44FA4C7-4EAE-4DA9-B5E6-7602E061F308}" type="presOf" srcId="{BA2E92E3-4565-450B-9787-4FEA51AEEF96}" destId="{0706D670-59FC-4534-BEDF-B3512CE4E53D}" srcOrd="0" destOrd="0" presId="urn:microsoft.com/office/officeart/2018/5/layout/IconCircleLabelList"/>
    <dgm:cxn modelId="{A544FACF-7550-4213-A82C-8BAAF88AC06F}" type="presOf" srcId="{F02352A2-BBBF-400C-B99F-5DFDED3161CF}" destId="{D05E24AA-43C8-4560-8C30-257A8CC1267A}" srcOrd="0" destOrd="0" presId="urn:microsoft.com/office/officeart/2018/5/layout/IconCircleLabelList"/>
    <dgm:cxn modelId="{2B8D02D9-46B4-4D53-A8E7-3A27167793B3}" type="presOf" srcId="{35F40A0B-A478-49E7-9C23-9D76F6B9BEA1}" destId="{09422B02-74DA-4AAC-8407-11CBF19D5A3C}" srcOrd="0" destOrd="0" presId="urn:microsoft.com/office/officeart/2018/5/layout/IconCircleLabelList"/>
    <dgm:cxn modelId="{3746B3DC-E59E-473E-A333-0C9DE992382A}" srcId="{35F40A0B-A478-49E7-9C23-9D76F6B9BEA1}" destId="{F02352A2-BBBF-400C-B99F-5DFDED3161CF}" srcOrd="2" destOrd="0" parTransId="{CB03DE02-4002-469F-A4FC-C7D2F301B3D8}" sibTransId="{D579C701-8267-40D4-94E9-99DA60A571F2}"/>
    <dgm:cxn modelId="{7C40DA16-B94D-4A7B-8B6D-7E6695410432}" type="presParOf" srcId="{09422B02-74DA-4AAC-8407-11CBF19D5A3C}" destId="{B94CF675-3576-44E3-9759-4BF9EFB2C5D5}" srcOrd="0" destOrd="0" presId="urn:microsoft.com/office/officeart/2018/5/layout/IconCircleLabelList"/>
    <dgm:cxn modelId="{23F3A4AC-62AF-406A-AE01-196EFD333F30}" type="presParOf" srcId="{B94CF675-3576-44E3-9759-4BF9EFB2C5D5}" destId="{38A92B6E-4FBA-4F76-9CD7-86FCA2246642}" srcOrd="0" destOrd="0" presId="urn:microsoft.com/office/officeart/2018/5/layout/IconCircleLabelList"/>
    <dgm:cxn modelId="{11EB426B-02C2-46BE-A37C-49BEE041B40C}" type="presParOf" srcId="{B94CF675-3576-44E3-9759-4BF9EFB2C5D5}" destId="{4BCAC364-914A-4447-9C41-54D9F2EE6383}" srcOrd="1" destOrd="0" presId="urn:microsoft.com/office/officeart/2018/5/layout/IconCircleLabelList"/>
    <dgm:cxn modelId="{3E307C13-E8D3-45E5-B048-18F3F897927F}" type="presParOf" srcId="{B94CF675-3576-44E3-9759-4BF9EFB2C5D5}" destId="{E4EA12CF-DCD7-4F60-A0E2-792D3537259C}" srcOrd="2" destOrd="0" presId="urn:microsoft.com/office/officeart/2018/5/layout/IconCircleLabelList"/>
    <dgm:cxn modelId="{5F946525-AB61-4C27-80BC-81472AF5BE49}" type="presParOf" srcId="{B94CF675-3576-44E3-9759-4BF9EFB2C5D5}" destId="{0706D670-59FC-4534-BEDF-B3512CE4E53D}" srcOrd="3" destOrd="0" presId="urn:microsoft.com/office/officeart/2018/5/layout/IconCircleLabelList"/>
    <dgm:cxn modelId="{0484F322-2104-4896-BCAC-CBB5BBF0AD7E}" type="presParOf" srcId="{09422B02-74DA-4AAC-8407-11CBF19D5A3C}" destId="{9D6F3F15-7811-412F-AEAD-E8CDF228F75A}" srcOrd="1" destOrd="0" presId="urn:microsoft.com/office/officeart/2018/5/layout/IconCircleLabelList"/>
    <dgm:cxn modelId="{9C16421C-4CC0-4F0D-97B6-262367698B02}" type="presParOf" srcId="{09422B02-74DA-4AAC-8407-11CBF19D5A3C}" destId="{5F18F77F-6BEA-485B-A7C2-0B481FCB8F57}" srcOrd="2" destOrd="0" presId="urn:microsoft.com/office/officeart/2018/5/layout/IconCircleLabelList"/>
    <dgm:cxn modelId="{1CAEE90A-D2AF-4BE6-96C2-F1909D7D032F}" type="presParOf" srcId="{5F18F77F-6BEA-485B-A7C2-0B481FCB8F57}" destId="{5CA29414-692A-4651-B222-C2C7EE066836}" srcOrd="0" destOrd="0" presId="urn:microsoft.com/office/officeart/2018/5/layout/IconCircleLabelList"/>
    <dgm:cxn modelId="{CD59632D-AB28-44D1-9C00-618607D34904}" type="presParOf" srcId="{5F18F77F-6BEA-485B-A7C2-0B481FCB8F57}" destId="{97462E1E-6BD3-4414-9900-137757C72496}" srcOrd="1" destOrd="0" presId="urn:microsoft.com/office/officeart/2018/5/layout/IconCircleLabelList"/>
    <dgm:cxn modelId="{AF7F82DC-6FE0-43DC-891E-115DFA98AABC}" type="presParOf" srcId="{5F18F77F-6BEA-485B-A7C2-0B481FCB8F57}" destId="{36811D02-BE04-4861-8CA7-8E1AE91B81FD}" srcOrd="2" destOrd="0" presId="urn:microsoft.com/office/officeart/2018/5/layout/IconCircleLabelList"/>
    <dgm:cxn modelId="{E1BEA9B6-7D8F-422D-A2E9-750F46A871F1}" type="presParOf" srcId="{5F18F77F-6BEA-485B-A7C2-0B481FCB8F57}" destId="{24DAE785-030C-4A57-BACC-3F10BF05E53A}" srcOrd="3" destOrd="0" presId="urn:microsoft.com/office/officeart/2018/5/layout/IconCircleLabelList"/>
    <dgm:cxn modelId="{798BDDF6-E99F-49A3-97DB-0BBDF6F519EA}" type="presParOf" srcId="{09422B02-74DA-4AAC-8407-11CBF19D5A3C}" destId="{59D34517-8521-46A4-B780-1AE75A4A4F1D}" srcOrd="3" destOrd="0" presId="urn:microsoft.com/office/officeart/2018/5/layout/IconCircleLabelList"/>
    <dgm:cxn modelId="{EFB75A81-43F5-46DB-8676-9282EF46D995}" type="presParOf" srcId="{09422B02-74DA-4AAC-8407-11CBF19D5A3C}" destId="{A0E882DF-13A4-4874-9C7F-76DF9320677E}" srcOrd="4" destOrd="0" presId="urn:microsoft.com/office/officeart/2018/5/layout/IconCircleLabelList"/>
    <dgm:cxn modelId="{C183B3EB-59A4-4C72-A568-AEFFE0C285B0}" type="presParOf" srcId="{A0E882DF-13A4-4874-9C7F-76DF9320677E}" destId="{AD3C3FE1-3CD5-4B00-933F-9EC7BF043752}" srcOrd="0" destOrd="0" presId="urn:microsoft.com/office/officeart/2018/5/layout/IconCircleLabelList"/>
    <dgm:cxn modelId="{9907D801-3E68-4DA3-A54E-12FA0CABAAD1}" type="presParOf" srcId="{A0E882DF-13A4-4874-9C7F-76DF9320677E}" destId="{4FE6FD1C-D306-412A-9750-B65AACC1BBFA}" srcOrd="1" destOrd="0" presId="urn:microsoft.com/office/officeart/2018/5/layout/IconCircleLabelList"/>
    <dgm:cxn modelId="{2B3CB407-167E-4D27-898E-747C2CE44758}" type="presParOf" srcId="{A0E882DF-13A4-4874-9C7F-76DF9320677E}" destId="{A1D395D6-92C7-49B1-AF21-CDA95562B8FD}" srcOrd="2" destOrd="0" presId="urn:microsoft.com/office/officeart/2018/5/layout/IconCircleLabelList"/>
    <dgm:cxn modelId="{CB647E68-292D-4D7B-88E0-6912737BD6C4}" type="presParOf" srcId="{A0E882DF-13A4-4874-9C7F-76DF9320677E}" destId="{D05E24AA-43C8-4560-8C30-257A8CC1267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592A51-F525-4B0C-ADAF-67CC8E8E49CC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50FE237-340A-40D5-9B53-B70BB04E341F}">
      <dgm:prSet/>
      <dgm:spPr/>
      <dgm:t>
        <a:bodyPr/>
        <a:lstStyle/>
        <a:p>
          <a:r>
            <a:rPr lang="en-US"/>
            <a:t>$8 M annually budgeted to the Pavement Management Program</a:t>
          </a:r>
        </a:p>
      </dgm:t>
    </dgm:pt>
    <dgm:pt modelId="{60B67ED2-8DD0-47FB-AC77-A51454929081}" type="parTrans" cxnId="{B56AAB81-8404-471E-9361-B9DFB25E49E6}">
      <dgm:prSet/>
      <dgm:spPr/>
      <dgm:t>
        <a:bodyPr/>
        <a:lstStyle/>
        <a:p>
          <a:endParaRPr lang="en-US"/>
        </a:p>
      </dgm:t>
    </dgm:pt>
    <dgm:pt modelId="{C162EA5D-CB83-431A-BC2A-2B7CF8931C3C}" type="sibTrans" cxnId="{B56AAB81-8404-471E-9361-B9DFB25E49E6}">
      <dgm:prSet/>
      <dgm:spPr/>
      <dgm:t>
        <a:bodyPr/>
        <a:lstStyle/>
        <a:p>
          <a:endParaRPr lang="en-US"/>
        </a:p>
      </dgm:t>
    </dgm:pt>
    <dgm:pt modelId="{6F326A38-5036-41A3-8415-E65EB103A047}">
      <dgm:prSet/>
      <dgm:spPr/>
      <dgm:t>
        <a:bodyPr/>
        <a:lstStyle/>
        <a:p>
          <a:r>
            <a:rPr lang="en-US" u="none" dirty="0"/>
            <a:t>-16 M </a:t>
          </a:r>
          <a:r>
            <a:rPr lang="en-US" dirty="0"/>
            <a:t>annual cost to maintain paved street network (Good PCI of 76)</a:t>
          </a:r>
        </a:p>
      </dgm:t>
    </dgm:pt>
    <dgm:pt modelId="{96AA7159-F5BD-41AA-A8C1-599C95F82168}" type="parTrans" cxnId="{8A19DBCD-2F99-4BF4-8E24-2638963A0F0B}">
      <dgm:prSet/>
      <dgm:spPr/>
      <dgm:t>
        <a:bodyPr/>
        <a:lstStyle/>
        <a:p>
          <a:endParaRPr lang="en-US"/>
        </a:p>
      </dgm:t>
    </dgm:pt>
    <dgm:pt modelId="{06BFF428-A42F-458B-B971-18260A46F593}" type="sibTrans" cxnId="{8A19DBCD-2F99-4BF4-8E24-2638963A0F0B}">
      <dgm:prSet/>
      <dgm:spPr/>
      <dgm:t>
        <a:bodyPr/>
        <a:lstStyle/>
        <a:p>
          <a:endParaRPr lang="en-US"/>
        </a:p>
      </dgm:t>
    </dgm:pt>
    <dgm:pt modelId="{937510EE-55A5-4FC0-8E0C-112160020124}">
      <dgm:prSet custT="1"/>
      <dgm:spPr/>
      <dgm:t>
        <a:bodyPr/>
        <a:lstStyle/>
        <a:p>
          <a:r>
            <a:rPr lang="en-US" sz="2800" dirty="0">
              <a:solidFill>
                <a:srgbClr val="FF0000"/>
              </a:solidFill>
            </a:rPr>
            <a:t>= $8 M funding shortfall</a:t>
          </a:r>
        </a:p>
      </dgm:t>
    </dgm:pt>
    <dgm:pt modelId="{E72DB534-4644-48E5-B1FF-4C1862F85BF8}" type="parTrans" cxnId="{4549E563-01B9-44FB-B178-3DC65FDA14AB}">
      <dgm:prSet/>
      <dgm:spPr/>
      <dgm:t>
        <a:bodyPr/>
        <a:lstStyle/>
        <a:p>
          <a:endParaRPr lang="en-US"/>
        </a:p>
      </dgm:t>
    </dgm:pt>
    <dgm:pt modelId="{62161A44-1112-41B6-A3D5-AEA049798A68}" type="sibTrans" cxnId="{4549E563-01B9-44FB-B178-3DC65FDA14AB}">
      <dgm:prSet/>
      <dgm:spPr/>
      <dgm:t>
        <a:bodyPr/>
        <a:lstStyle/>
        <a:p>
          <a:endParaRPr lang="en-US"/>
        </a:p>
      </dgm:t>
    </dgm:pt>
    <dgm:pt modelId="{68E0C316-B4D6-47DB-9F04-A610A7A0188D}">
      <dgm:prSet/>
      <dgm:spPr/>
      <dgm:t>
        <a:bodyPr/>
        <a:lstStyle/>
        <a:p>
          <a:r>
            <a:rPr lang="en-US" i="1" dirty="0"/>
            <a:t>Increase PMP budget to keep our roads in their current condition, OR</a:t>
          </a:r>
          <a:endParaRPr lang="en-US" dirty="0"/>
        </a:p>
      </dgm:t>
    </dgm:pt>
    <dgm:pt modelId="{597AAB12-F887-4986-B18B-2064A5F8D5FB}" type="parTrans" cxnId="{65F1FBD2-CD8F-420D-B97A-D773BAA4A289}">
      <dgm:prSet/>
      <dgm:spPr/>
      <dgm:t>
        <a:bodyPr/>
        <a:lstStyle/>
        <a:p>
          <a:endParaRPr lang="en-US"/>
        </a:p>
      </dgm:t>
    </dgm:pt>
    <dgm:pt modelId="{D1973B4B-8405-4BC1-8D0E-EF1B7EEF8432}" type="sibTrans" cxnId="{65F1FBD2-CD8F-420D-B97A-D773BAA4A289}">
      <dgm:prSet/>
      <dgm:spPr/>
      <dgm:t>
        <a:bodyPr/>
        <a:lstStyle/>
        <a:p>
          <a:endParaRPr lang="en-US"/>
        </a:p>
      </dgm:t>
    </dgm:pt>
    <dgm:pt modelId="{E4A088DA-45A9-42A4-80CC-797FF5DA1ACB}">
      <dgm:prSet/>
      <dgm:spPr/>
      <dgm:t>
        <a:bodyPr/>
        <a:lstStyle/>
        <a:p>
          <a:r>
            <a:rPr lang="en-US" i="1"/>
            <a:t>Reduce services to fit within available budget.</a:t>
          </a:r>
          <a:endParaRPr lang="en-US"/>
        </a:p>
      </dgm:t>
    </dgm:pt>
    <dgm:pt modelId="{95224164-6DE4-4194-AAF3-8613722DEEDC}" type="parTrans" cxnId="{317816DC-32D3-4882-9383-E8C327AC3BF4}">
      <dgm:prSet/>
      <dgm:spPr/>
      <dgm:t>
        <a:bodyPr/>
        <a:lstStyle/>
        <a:p>
          <a:endParaRPr lang="en-US"/>
        </a:p>
      </dgm:t>
    </dgm:pt>
    <dgm:pt modelId="{DDD94364-0F33-4290-A978-11F04C17A822}" type="sibTrans" cxnId="{317816DC-32D3-4882-9383-E8C327AC3BF4}">
      <dgm:prSet/>
      <dgm:spPr/>
      <dgm:t>
        <a:bodyPr/>
        <a:lstStyle/>
        <a:p>
          <a:endParaRPr lang="en-US"/>
        </a:p>
      </dgm:t>
    </dgm:pt>
    <dgm:pt modelId="{A974C6E8-0378-4C00-8078-3DE47800D37E}" type="pres">
      <dgm:prSet presAssocID="{FA592A51-F525-4B0C-ADAF-67CC8E8E49CC}" presName="Name0" presStyleCnt="0">
        <dgm:presLayoutVars>
          <dgm:dir/>
          <dgm:animLvl val="lvl"/>
          <dgm:resizeHandles val="exact"/>
        </dgm:presLayoutVars>
      </dgm:prSet>
      <dgm:spPr/>
    </dgm:pt>
    <dgm:pt modelId="{474B5FB2-2036-4BFF-A318-F5CEA63930C7}" type="pres">
      <dgm:prSet presAssocID="{E4A088DA-45A9-42A4-80CC-797FF5DA1ACB}" presName="boxAndChildren" presStyleCnt="0"/>
      <dgm:spPr/>
    </dgm:pt>
    <dgm:pt modelId="{859EADB2-1020-4B09-AF8D-5669EB61231B}" type="pres">
      <dgm:prSet presAssocID="{E4A088DA-45A9-42A4-80CC-797FF5DA1ACB}" presName="parentTextBox" presStyleLbl="node1" presStyleIdx="0" presStyleCnt="5"/>
      <dgm:spPr/>
    </dgm:pt>
    <dgm:pt modelId="{DBD1BDD7-8327-4679-AC71-D9D5CBE7CB1B}" type="pres">
      <dgm:prSet presAssocID="{D1973B4B-8405-4BC1-8D0E-EF1B7EEF8432}" presName="sp" presStyleCnt="0"/>
      <dgm:spPr/>
    </dgm:pt>
    <dgm:pt modelId="{F738BA90-B2CC-4D34-85BC-FB85D3466807}" type="pres">
      <dgm:prSet presAssocID="{68E0C316-B4D6-47DB-9F04-A610A7A0188D}" presName="arrowAndChildren" presStyleCnt="0"/>
      <dgm:spPr/>
    </dgm:pt>
    <dgm:pt modelId="{23C75D99-BDD2-4CD1-8BBE-35573BE437E3}" type="pres">
      <dgm:prSet presAssocID="{68E0C316-B4D6-47DB-9F04-A610A7A0188D}" presName="parentTextArrow" presStyleLbl="node1" presStyleIdx="1" presStyleCnt="5"/>
      <dgm:spPr/>
    </dgm:pt>
    <dgm:pt modelId="{9E926E0B-EBDC-4074-96B2-B0BC3265B7BA}" type="pres">
      <dgm:prSet presAssocID="{62161A44-1112-41B6-A3D5-AEA049798A68}" presName="sp" presStyleCnt="0"/>
      <dgm:spPr/>
    </dgm:pt>
    <dgm:pt modelId="{6054FA5B-AACD-4CCF-82D1-04241A8D88B9}" type="pres">
      <dgm:prSet presAssocID="{937510EE-55A5-4FC0-8E0C-112160020124}" presName="arrowAndChildren" presStyleCnt="0"/>
      <dgm:spPr/>
    </dgm:pt>
    <dgm:pt modelId="{FD6D137A-E088-4E8F-A579-400C4B3E9D88}" type="pres">
      <dgm:prSet presAssocID="{937510EE-55A5-4FC0-8E0C-112160020124}" presName="parentTextArrow" presStyleLbl="node1" presStyleIdx="2" presStyleCnt="5"/>
      <dgm:spPr/>
    </dgm:pt>
    <dgm:pt modelId="{443A007D-3255-4D2C-A3F9-A9B908BDD7EE}" type="pres">
      <dgm:prSet presAssocID="{06BFF428-A42F-458B-B971-18260A46F593}" presName="sp" presStyleCnt="0"/>
      <dgm:spPr/>
    </dgm:pt>
    <dgm:pt modelId="{66C13E3D-C074-49B3-8963-E5DAFE8B53D7}" type="pres">
      <dgm:prSet presAssocID="{6F326A38-5036-41A3-8415-E65EB103A047}" presName="arrowAndChildren" presStyleCnt="0"/>
      <dgm:spPr/>
    </dgm:pt>
    <dgm:pt modelId="{914F159B-E7D3-4D77-964F-C2EA9D13C064}" type="pres">
      <dgm:prSet presAssocID="{6F326A38-5036-41A3-8415-E65EB103A047}" presName="parentTextArrow" presStyleLbl="node1" presStyleIdx="3" presStyleCnt="5"/>
      <dgm:spPr/>
    </dgm:pt>
    <dgm:pt modelId="{69C147A7-6FD4-4ACB-B946-005812A1E020}" type="pres">
      <dgm:prSet presAssocID="{C162EA5D-CB83-431A-BC2A-2B7CF8931C3C}" presName="sp" presStyleCnt="0"/>
      <dgm:spPr/>
    </dgm:pt>
    <dgm:pt modelId="{2E896AE2-DB50-4257-9096-93C99EE4B166}" type="pres">
      <dgm:prSet presAssocID="{A50FE237-340A-40D5-9B53-B70BB04E341F}" presName="arrowAndChildren" presStyleCnt="0"/>
      <dgm:spPr/>
    </dgm:pt>
    <dgm:pt modelId="{C9E422B7-9DA4-4121-97D3-15801ED916DE}" type="pres">
      <dgm:prSet presAssocID="{A50FE237-340A-40D5-9B53-B70BB04E341F}" presName="parentTextArrow" presStyleLbl="node1" presStyleIdx="4" presStyleCnt="5"/>
      <dgm:spPr/>
    </dgm:pt>
  </dgm:ptLst>
  <dgm:cxnLst>
    <dgm:cxn modelId="{8BA42A0C-E331-47E3-80E0-DB55C77F18A2}" type="presOf" srcId="{FA592A51-F525-4B0C-ADAF-67CC8E8E49CC}" destId="{A974C6E8-0378-4C00-8078-3DE47800D37E}" srcOrd="0" destOrd="0" presId="urn:microsoft.com/office/officeart/2005/8/layout/process4"/>
    <dgm:cxn modelId="{C2EEB042-B0A1-4AB8-B2BE-2F994ED4DF3E}" type="presOf" srcId="{937510EE-55A5-4FC0-8E0C-112160020124}" destId="{FD6D137A-E088-4E8F-A579-400C4B3E9D88}" srcOrd="0" destOrd="0" presId="urn:microsoft.com/office/officeart/2005/8/layout/process4"/>
    <dgm:cxn modelId="{4549E563-01B9-44FB-B178-3DC65FDA14AB}" srcId="{FA592A51-F525-4B0C-ADAF-67CC8E8E49CC}" destId="{937510EE-55A5-4FC0-8E0C-112160020124}" srcOrd="2" destOrd="0" parTransId="{E72DB534-4644-48E5-B1FF-4C1862F85BF8}" sibTransId="{62161A44-1112-41B6-A3D5-AEA049798A68}"/>
    <dgm:cxn modelId="{C8FE8664-DB6E-432A-95C3-A5F718B9514A}" type="presOf" srcId="{A50FE237-340A-40D5-9B53-B70BB04E341F}" destId="{C9E422B7-9DA4-4121-97D3-15801ED916DE}" srcOrd="0" destOrd="0" presId="urn:microsoft.com/office/officeart/2005/8/layout/process4"/>
    <dgm:cxn modelId="{B2549869-88F7-42DB-BB46-ECDB7D024DC0}" type="presOf" srcId="{6F326A38-5036-41A3-8415-E65EB103A047}" destId="{914F159B-E7D3-4D77-964F-C2EA9D13C064}" srcOrd="0" destOrd="0" presId="urn:microsoft.com/office/officeart/2005/8/layout/process4"/>
    <dgm:cxn modelId="{C40A3C81-E722-4D27-A798-AF7FF3B21926}" type="presOf" srcId="{E4A088DA-45A9-42A4-80CC-797FF5DA1ACB}" destId="{859EADB2-1020-4B09-AF8D-5669EB61231B}" srcOrd="0" destOrd="0" presId="urn:microsoft.com/office/officeart/2005/8/layout/process4"/>
    <dgm:cxn modelId="{B56AAB81-8404-471E-9361-B9DFB25E49E6}" srcId="{FA592A51-F525-4B0C-ADAF-67CC8E8E49CC}" destId="{A50FE237-340A-40D5-9B53-B70BB04E341F}" srcOrd="0" destOrd="0" parTransId="{60B67ED2-8DD0-47FB-AC77-A51454929081}" sibTransId="{C162EA5D-CB83-431A-BC2A-2B7CF8931C3C}"/>
    <dgm:cxn modelId="{208DDBAB-BB15-435E-AA23-C4D08C408BE8}" type="presOf" srcId="{68E0C316-B4D6-47DB-9F04-A610A7A0188D}" destId="{23C75D99-BDD2-4CD1-8BBE-35573BE437E3}" srcOrd="0" destOrd="0" presId="urn:microsoft.com/office/officeart/2005/8/layout/process4"/>
    <dgm:cxn modelId="{8A19DBCD-2F99-4BF4-8E24-2638963A0F0B}" srcId="{FA592A51-F525-4B0C-ADAF-67CC8E8E49CC}" destId="{6F326A38-5036-41A3-8415-E65EB103A047}" srcOrd="1" destOrd="0" parTransId="{96AA7159-F5BD-41AA-A8C1-599C95F82168}" sibTransId="{06BFF428-A42F-458B-B971-18260A46F593}"/>
    <dgm:cxn modelId="{65F1FBD2-CD8F-420D-B97A-D773BAA4A289}" srcId="{FA592A51-F525-4B0C-ADAF-67CC8E8E49CC}" destId="{68E0C316-B4D6-47DB-9F04-A610A7A0188D}" srcOrd="3" destOrd="0" parTransId="{597AAB12-F887-4986-B18B-2064A5F8D5FB}" sibTransId="{D1973B4B-8405-4BC1-8D0E-EF1B7EEF8432}"/>
    <dgm:cxn modelId="{317816DC-32D3-4882-9383-E8C327AC3BF4}" srcId="{FA592A51-F525-4B0C-ADAF-67CC8E8E49CC}" destId="{E4A088DA-45A9-42A4-80CC-797FF5DA1ACB}" srcOrd="4" destOrd="0" parTransId="{95224164-6DE4-4194-AAF3-8613722DEEDC}" sibTransId="{DDD94364-0F33-4290-A978-11F04C17A822}"/>
    <dgm:cxn modelId="{A3AD358A-B05A-4234-B479-A4C55542FE9E}" type="presParOf" srcId="{A974C6E8-0378-4C00-8078-3DE47800D37E}" destId="{474B5FB2-2036-4BFF-A318-F5CEA63930C7}" srcOrd="0" destOrd="0" presId="urn:microsoft.com/office/officeart/2005/8/layout/process4"/>
    <dgm:cxn modelId="{729E2AF2-8EAF-4727-9E48-ED7CA04B245A}" type="presParOf" srcId="{474B5FB2-2036-4BFF-A318-F5CEA63930C7}" destId="{859EADB2-1020-4B09-AF8D-5669EB61231B}" srcOrd="0" destOrd="0" presId="urn:microsoft.com/office/officeart/2005/8/layout/process4"/>
    <dgm:cxn modelId="{229CCF31-4483-487B-93D4-77BE457850B3}" type="presParOf" srcId="{A974C6E8-0378-4C00-8078-3DE47800D37E}" destId="{DBD1BDD7-8327-4679-AC71-D9D5CBE7CB1B}" srcOrd="1" destOrd="0" presId="urn:microsoft.com/office/officeart/2005/8/layout/process4"/>
    <dgm:cxn modelId="{4465AC64-0C09-4A3D-8EC7-10D981FDE571}" type="presParOf" srcId="{A974C6E8-0378-4C00-8078-3DE47800D37E}" destId="{F738BA90-B2CC-4D34-85BC-FB85D3466807}" srcOrd="2" destOrd="0" presId="urn:microsoft.com/office/officeart/2005/8/layout/process4"/>
    <dgm:cxn modelId="{EA264FCC-9E63-4CD8-8C08-2B56AD08553F}" type="presParOf" srcId="{F738BA90-B2CC-4D34-85BC-FB85D3466807}" destId="{23C75D99-BDD2-4CD1-8BBE-35573BE437E3}" srcOrd="0" destOrd="0" presId="urn:microsoft.com/office/officeart/2005/8/layout/process4"/>
    <dgm:cxn modelId="{292EE43A-3BC6-4BC5-9F55-F97A183333C9}" type="presParOf" srcId="{A974C6E8-0378-4C00-8078-3DE47800D37E}" destId="{9E926E0B-EBDC-4074-96B2-B0BC3265B7BA}" srcOrd="3" destOrd="0" presId="urn:microsoft.com/office/officeart/2005/8/layout/process4"/>
    <dgm:cxn modelId="{90DEFC46-0CF6-4A3A-8544-CCC3C12F8CDE}" type="presParOf" srcId="{A974C6E8-0378-4C00-8078-3DE47800D37E}" destId="{6054FA5B-AACD-4CCF-82D1-04241A8D88B9}" srcOrd="4" destOrd="0" presId="urn:microsoft.com/office/officeart/2005/8/layout/process4"/>
    <dgm:cxn modelId="{B9DBF91A-382F-494D-B0B9-4E599D0C6C2E}" type="presParOf" srcId="{6054FA5B-AACD-4CCF-82D1-04241A8D88B9}" destId="{FD6D137A-E088-4E8F-A579-400C4B3E9D88}" srcOrd="0" destOrd="0" presId="urn:microsoft.com/office/officeart/2005/8/layout/process4"/>
    <dgm:cxn modelId="{16267DC0-50A9-4BED-8DCE-E41F0BB17724}" type="presParOf" srcId="{A974C6E8-0378-4C00-8078-3DE47800D37E}" destId="{443A007D-3255-4D2C-A3F9-A9B908BDD7EE}" srcOrd="5" destOrd="0" presId="urn:microsoft.com/office/officeart/2005/8/layout/process4"/>
    <dgm:cxn modelId="{04539972-B81F-489F-826B-55D0C4DACF01}" type="presParOf" srcId="{A974C6E8-0378-4C00-8078-3DE47800D37E}" destId="{66C13E3D-C074-49B3-8963-E5DAFE8B53D7}" srcOrd="6" destOrd="0" presId="urn:microsoft.com/office/officeart/2005/8/layout/process4"/>
    <dgm:cxn modelId="{88883CB1-97A5-4126-863A-ACAD5DCB4947}" type="presParOf" srcId="{66C13E3D-C074-49B3-8963-E5DAFE8B53D7}" destId="{914F159B-E7D3-4D77-964F-C2EA9D13C064}" srcOrd="0" destOrd="0" presId="urn:microsoft.com/office/officeart/2005/8/layout/process4"/>
    <dgm:cxn modelId="{1068A20F-2141-4D5A-AB6E-9C0668363AB3}" type="presParOf" srcId="{A974C6E8-0378-4C00-8078-3DE47800D37E}" destId="{69C147A7-6FD4-4ACB-B946-005812A1E020}" srcOrd="7" destOrd="0" presId="urn:microsoft.com/office/officeart/2005/8/layout/process4"/>
    <dgm:cxn modelId="{C0E2556F-CE45-4590-BEC7-0EFB8B440A19}" type="presParOf" srcId="{A974C6E8-0378-4C00-8078-3DE47800D37E}" destId="{2E896AE2-DB50-4257-9096-93C99EE4B166}" srcOrd="8" destOrd="0" presId="urn:microsoft.com/office/officeart/2005/8/layout/process4"/>
    <dgm:cxn modelId="{6F5D565B-555E-4511-9744-E23AC652D697}" type="presParOf" srcId="{2E896AE2-DB50-4257-9096-93C99EE4B166}" destId="{C9E422B7-9DA4-4121-97D3-15801ED916D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B7DF55-D382-4933-9A5C-A35F5494771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2BBAAA-1F0F-469C-B4EA-24F1ABCF4638}">
      <dgm:prSet/>
      <dgm:spPr/>
      <dgm:t>
        <a:bodyPr/>
        <a:lstStyle/>
        <a:p>
          <a:r>
            <a:rPr lang="en-US" b="1" dirty="0"/>
            <a:t>2004</a:t>
          </a:r>
        </a:p>
        <a:p>
          <a:r>
            <a:rPr lang="en-US" i="1" dirty="0"/>
            <a:t>Proposed utility tax discussion does not move forward</a:t>
          </a:r>
        </a:p>
      </dgm:t>
    </dgm:pt>
    <dgm:pt modelId="{F45BCD05-1CCA-44A2-AEF3-CA5F17CEBABF}" type="parTrans" cxnId="{B112A619-223D-4CDB-8F4A-4F441586B92C}">
      <dgm:prSet/>
      <dgm:spPr/>
      <dgm:t>
        <a:bodyPr/>
        <a:lstStyle/>
        <a:p>
          <a:endParaRPr lang="en-US"/>
        </a:p>
      </dgm:t>
    </dgm:pt>
    <dgm:pt modelId="{5B231C6C-BBFF-49F8-9E0A-D1012F6A91DB}" type="sibTrans" cxnId="{B112A619-223D-4CDB-8F4A-4F441586B92C}">
      <dgm:prSet/>
      <dgm:spPr/>
      <dgm:t>
        <a:bodyPr/>
        <a:lstStyle/>
        <a:p>
          <a:endParaRPr lang="en-US"/>
        </a:p>
      </dgm:t>
    </dgm:pt>
    <dgm:pt modelId="{7F71A80A-54A8-43D4-9104-A487F194C9E4}">
      <dgm:prSet/>
      <dgm:spPr/>
      <dgm:t>
        <a:bodyPr/>
        <a:lstStyle/>
        <a:p>
          <a:r>
            <a:rPr lang="en-US" b="1" dirty="0"/>
            <a:t>2006/2007</a:t>
          </a:r>
        </a:p>
        <a:p>
          <a:r>
            <a:rPr lang="en-US" i="1" dirty="0"/>
            <a:t>City conducts its 1</a:t>
          </a:r>
          <a:r>
            <a:rPr lang="en-US" i="1" baseline="30000" dirty="0"/>
            <a:t>st</a:t>
          </a:r>
          <a:r>
            <a:rPr lang="en-US" i="1" dirty="0"/>
            <a:t> condition survey-Street Master Plan</a:t>
          </a:r>
        </a:p>
      </dgm:t>
    </dgm:pt>
    <dgm:pt modelId="{343D1810-0A33-4603-A620-5A1C780CD286}" type="parTrans" cxnId="{6DED382B-B8B8-41C1-8FDB-C31622F2923C}">
      <dgm:prSet/>
      <dgm:spPr/>
      <dgm:t>
        <a:bodyPr/>
        <a:lstStyle/>
        <a:p>
          <a:endParaRPr lang="en-US"/>
        </a:p>
      </dgm:t>
    </dgm:pt>
    <dgm:pt modelId="{1C2844AA-0A91-4EB1-A2CC-DC240E67BA92}" type="sibTrans" cxnId="{6DED382B-B8B8-41C1-8FDB-C31622F2923C}">
      <dgm:prSet/>
      <dgm:spPr/>
      <dgm:t>
        <a:bodyPr/>
        <a:lstStyle/>
        <a:p>
          <a:endParaRPr lang="en-US"/>
        </a:p>
      </dgm:t>
    </dgm:pt>
    <dgm:pt modelId="{200AEB00-EB8D-4662-97E8-0FE997B70BC7}">
      <dgm:prSet/>
      <dgm:spPr/>
      <dgm:t>
        <a:bodyPr/>
        <a:lstStyle/>
        <a:p>
          <a:r>
            <a:rPr lang="en-US" b="1" dirty="0"/>
            <a:t>2008</a:t>
          </a:r>
        </a:p>
        <a:p>
          <a:r>
            <a:rPr lang="en-US" i="1" dirty="0"/>
            <a:t>Telephone utility tax approved and effective in 2009</a:t>
          </a:r>
        </a:p>
      </dgm:t>
    </dgm:pt>
    <dgm:pt modelId="{4C74D570-667D-4232-ACE2-A0F7E5BC1411}" type="parTrans" cxnId="{3D7DBFCD-327B-4708-B650-EF77E64F3277}">
      <dgm:prSet/>
      <dgm:spPr/>
      <dgm:t>
        <a:bodyPr/>
        <a:lstStyle/>
        <a:p>
          <a:endParaRPr lang="en-US"/>
        </a:p>
      </dgm:t>
    </dgm:pt>
    <dgm:pt modelId="{DD11861E-6BFE-4C2E-85B9-7B307A83AE96}" type="sibTrans" cxnId="{3D7DBFCD-327B-4708-B650-EF77E64F3277}">
      <dgm:prSet/>
      <dgm:spPr/>
      <dgm:t>
        <a:bodyPr/>
        <a:lstStyle/>
        <a:p>
          <a:endParaRPr lang="en-US"/>
        </a:p>
      </dgm:t>
    </dgm:pt>
    <dgm:pt modelId="{E0804C71-1B75-4B0C-9928-017B104C4608}">
      <dgm:prSet/>
      <dgm:spPr/>
      <dgm:t>
        <a:bodyPr/>
        <a:lstStyle/>
        <a:p>
          <a:r>
            <a:rPr lang="en-US" b="1" dirty="0"/>
            <a:t>2011</a:t>
          </a:r>
        </a:p>
        <a:p>
          <a:r>
            <a:rPr lang="en-US" i="1" dirty="0"/>
            <a:t>Preservation Fund #311 created </a:t>
          </a:r>
        </a:p>
      </dgm:t>
    </dgm:pt>
    <dgm:pt modelId="{AB6794F1-4FDF-43DB-B156-775B16126BE3}" type="parTrans" cxnId="{8A663B64-1113-4FD7-B301-1D40DDE3077B}">
      <dgm:prSet/>
      <dgm:spPr/>
      <dgm:t>
        <a:bodyPr/>
        <a:lstStyle/>
        <a:p>
          <a:endParaRPr lang="en-US"/>
        </a:p>
      </dgm:t>
    </dgm:pt>
    <dgm:pt modelId="{A21E4E5E-2B67-45B1-AF0F-8982D531B9E5}" type="sibTrans" cxnId="{8A663B64-1113-4FD7-B301-1D40DDE3077B}">
      <dgm:prSet/>
      <dgm:spPr/>
      <dgm:t>
        <a:bodyPr/>
        <a:lstStyle/>
        <a:p>
          <a:endParaRPr lang="en-US"/>
        </a:p>
      </dgm:t>
    </dgm:pt>
    <dgm:pt modelId="{6534ABD1-B456-4179-AFDF-E61915248052}">
      <dgm:prSet/>
      <dgm:spPr/>
      <dgm:t>
        <a:bodyPr/>
        <a:lstStyle/>
        <a:p>
          <a:r>
            <a:rPr lang="en-US" b="1" dirty="0"/>
            <a:t>2012</a:t>
          </a:r>
        </a:p>
        <a:p>
          <a:r>
            <a:rPr lang="en-US" i="1" dirty="0"/>
            <a:t>2011 PMP adopted &amp; General Fund transfers used for preservation Projects</a:t>
          </a:r>
        </a:p>
      </dgm:t>
    </dgm:pt>
    <dgm:pt modelId="{03675E80-9E31-4B61-AE99-C6A1086B0636}" type="parTrans" cxnId="{9F71871F-ED9D-4F90-81FF-448BF804B4E3}">
      <dgm:prSet/>
      <dgm:spPr/>
      <dgm:t>
        <a:bodyPr/>
        <a:lstStyle/>
        <a:p>
          <a:endParaRPr lang="en-US"/>
        </a:p>
      </dgm:t>
    </dgm:pt>
    <dgm:pt modelId="{F7DB6F72-6C2B-4376-A487-419A2D441409}" type="sibTrans" cxnId="{9F71871F-ED9D-4F90-81FF-448BF804B4E3}">
      <dgm:prSet/>
      <dgm:spPr/>
      <dgm:t>
        <a:bodyPr/>
        <a:lstStyle/>
        <a:p>
          <a:endParaRPr lang="en-US"/>
        </a:p>
      </dgm:t>
    </dgm:pt>
    <dgm:pt modelId="{7C710C8B-602E-4B29-94A5-8D9C134B490D}">
      <dgm:prSet/>
      <dgm:spPr/>
      <dgm:t>
        <a:bodyPr/>
        <a:lstStyle/>
        <a:p>
          <a:r>
            <a:rPr lang="en-US" b="1" dirty="0"/>
            <a:t>2013</a:t>
          </a:r>
        </a:p>
        <a:p>
          <a:r>
            <a:rPr lang="en-US" i="1" dirty="0"/>
            <a:t>Civic Facility Replacement Fund #123 transfers $2.3 Million into Fund #311 over 4 years</a:t>
          </a:r>
        </a:p>
      </dgm:t>
    </dgm:pt>
    <dgm:pt modelId="{F46C1711-5F76-4244-B426-8AD35477E867}" type="parTrans" cxnId="{96B6EB1A-0510-4201-9F4B-480FF174E4A2}">
      <dgm:prSet/>
      <dgm:spPr/>
      <dgm:t>
        <a:bodyPr/>
        <a:lstStyle/>
        <a:p>
          <a:endParaRPr lang="en-US"/>
        </a:p>
      </dgm:t>
    </dgm:pt>
    <dgm:pt modelId="{A73366B9-B3CB-4384-B8D6-C2D089AAAFB7}" type="sibTrans" cxnId="{96B6EB1A-0510-4201-9F4B-480FF174E4A2}">
      <dgm:prSet/>
      <dgm:spPr/>
      <dgm:t>
        <a:bodyPr/>
        <a:lstStyle/>
        <a:p>
          <a:endParaRPr lang="en-US"/>
        </a:p>
      </dgm:t>
    </dgm:pt>
    <dgm:pt modelId="{96239BEE-D60A-4943-BF1A-0EF5AB37195F}">
      <dgm:prSet/>
      <dgm:spPr/>
      <dgm:t>
        <a:bodyPr/>
        <a:lstStyle/>
        <a:p>
          <a:r>
            <a:rPr lang="en-US" b="1" dirty="0"/>
            <a:t>2014</a:t>
          </a:r>
        </a:p>
        <a:p>
          <a:r>
            <a:rPr lang="en-US" i="1" dirty="0"/>
            <a:t>Council sets goal for a sustainable PMP (recurring thru 2021)</a:t>
          </a:r>
        </a:p>
      </dgm:t>
    </dgm:pt>
    <dgm:pt modelId="{CF9ADDD2-A108-4419-A37C-2C221ACEA181}" type="parTrans" cxnId="{496C4E37-6CD9-4146-81FA-43AE27850C47}">
      <dgm:prSet/>
      <dgm:spPr/>
      <dgm:t>
        <a:bodyPr/>
        <a:lstStyle/>
        <a:p>
          <a:endParaRPr lang="en-US"/>
        </a:p>
      </dgm:t>
    </dgm:pt>
    <dgm:pt modelId="{883292EC-3094-4106-84AC-2C823C0369A2}" type="sibTrans" cxnId="{496C4E37-6CD9-4146-81FA-43AE27850C47}">
      <dgm:prSet/>
      <dgm:spPr/>
      <dgm:t>
        <a:bodyPr/>
        <a:lstStyle/>
        <a:p>
          <a:endParaRPr lang="en-US"/>
        </a:p>
      </dgm:t>
    </dgm:pt>
    <dgm:pt modelId="{A73BD049-9A6E-456F-A47C-6A8CBC43DD90}">
      <dgm:prSet/>
      <dgm:spPr/>
      <dgm:t>
        <a:bodyPr/>
        <a:lstStyle/>
        <a:p>
          <a:r>
            <a:rPr lang="en-US" b="1" dirty="0"/>
            <a:t>2016</a:t>
          </a:r>
        </a:p>
        <a:p>
          <a:r>
            <a:rPr lang="en-US" i="1" dirty="0"/>
            <a:t>Proposed utility tax discussion does not move forward</a:t>
          </a:r>
        </a:p>
      </dgm:t>
    </dgm:pt>
    <dgm:pt modelId="{AF327639-8009-4966-84C6-8CD11005DF8B}" type="parTrans" cxnId="{AC889AA1-55C8-454F-9377-8A3BD9EDE02D}">
      <dgm:prSet/>
      <dgm:spPr/>
      <dgm:t>
        <a:bodyPr/>
        <a:lstStyle/>
        <a:p>
          <a:endParaRPr lang="en-US"/>
        </a:p>
      </dgm:t>
    </dgm:pt>
    <dgm:pt modelId="{E5E9EA17-FB8C-4C81-A6D0-73F926938989}" type="sibTrans" cxnId="{AC889AA1-55C8-454F-9377-8A3BD9EDE02D}">
      <dgm:prSet/>
      <dgm:spPr/>
      <dgm:t>
        <a:bodyPr/>
        <a:lstStyle/>
        <a:p>
          <a:endParaRPr lang="en-US"/>
        </a:p>
      </dgm:t>
    </dgm:pt>
    <dgm:pt modelId="{14D95B1A-8DA5-481F-8037-BEABFCEEAF8E}">
      <dgm:prSet/>
      <dgm:spPr/>
      <dgm:t>
        <a:bodyPr/>
        <a:lstStyle/>
        <a:p>
          <a:r>
            <a:rPr lang="en-US" b="1" dirty="0"/>
            <a:t>2018</a:t>
          </a:r>
        </a:p>
        <a:p>
          <a:r>
            <a:rPr lang="en-US" i="1" dirty="0"/>
            <a:t>Solid Waste Collection Fee for Local Access streets</a:t>
          </a:r>
        </a:p>
      </dgm:t>
    </dgm:pt>
    <dgm:pt modelId="{3DCF0D49-8E85-44E4-ABB4-ED7C9AE582BA}" type="parTrans" cxnId="{3995CD3D-0914-49C6-827B-5514C8416962}">
      <dgm:prSet/>
      <dgm:spPr/>
      <dgm:t>
        <a:bodyPr/>
        <a:lstStyle/>
        <a:p>
          <a:endParaRPr lang="en-US"/>
        </a:p>
      </dgm:t>
    </dgm:pt>
    <dgm:pt modelId="{5E936497-751F-4D85-B475-004EFA6CC900}" type="sibTrans" cxnId="{3995CD3D-0914-49C6-827B-5514C8416962}">
      <dgm:prSet/>
      <dgm:spPr/>
      <dgm:t>
        <a:bodyPr/>
        <a:lstStyle/>
        <a:p>
          <a:endParaRPr lang="en-US"/>
        </a:p>
      </dgm:t>
    </dgm:pt>
    <dgm:pt modelId="{B221B10E-123A-4B79-A58D-6C7544DA436E}">
      <dgm:prSet/>
      <dgm:spPr/>
      <dgm:t>
        <a:bodyPr/>
        <a:lstStyle/>
        <a:p>
          <a:r>
            <a:rPr lang="en-US" b="1" dirty="0"/>
            <a:t>2019</a:t>
          </a:r>
        </a:p>
        <a:p>
          <a:r>
            <a:rPr lang="en-US" i="1" dirty="0"/>
            <a:t>3</a:t>
          </a:r>
          <a:r>
            <a:rPr lang="en-US" i="1" baseline="30000" dirty="0"/>
            <a:t>rd</a:t>
          </a:r>
          <a:r>
            <a:rPr lang="en-US" i="1" dirty="0"/>
            <a:t> Party PMP review, New survey contract</a:t>
          </a:r>
        </a:p>
      </dgm:t>
    </dgm:pt>
    <dgm:pt modelId="{F8AE2959-BA9F-460C-9AD9-C0A35643B4A6}" type="parTrans" cxnId="{83C76873-A2DE-42AE-8737-02F871D01DFC}">
      <dgm:prSet/>
      <dgm:spPr/>
      <dgm:t>
        <a:bodyPr/>
        <a:lstStyle/>
        <a:p>
          <a:endParaRPr lang="en-US"/>
        </a:p>
      </dgm:t>
    </dgm:pt>
    <dgm:pt modelId="{88755DDF-2ADF-4940-97DA-7B1AA84FA236}" type="sibTrans" cxnId="{83C76873-A2DE-42AE-8737-02F871D01DFC}">
      <dgm:prSet/>
      <dgm:spPr/>
      <dgm:t>
        <a:bodyPr/>
        <a:lstStyle/>
        <a:p>
          <a:endParaRPr lang="en-US"/>
        </a:p>
      </dgm:t>
    </dgm:pt>
    <dgm:pt modelId="{ABFCDA00-479B-4AE0-AAED-CC906C6B64F7}">
      <dgm:prSet/>
      <dgm:spPr/>
      <dgm:t>
        <a:bodyPr/>
        <a:lstStyle/>
        <a:p>
          <a:r>
            <a:rPr lang="en-US" b="1" dirty="0"/>
            <a:t>2020</a:t>
          </a:r>
        </a:p>
        <a:p>
          <a:r>
            <a:rPr lang="en-US" i="1" dirty="0"/>
            <a:t>2019 condition survey results, action items, &amp; improvements</a:t>
          </a:r>
        </a:p>
      </dgm:t>
    </dgm:pt>
    <dgm:pt modelId="{1A07D605-B9AF-46F7-B136-1D960D125B00}" type="parTrans" cxnId="{9A3B81E3-7796-4907-A696-98330293EFB8}">
      <dgm:prSet/>
      <dgm:spPr/>
      <dgm:t>
        <a:bodyPr/>
        <a:lstStyle/>
        <a:p>
          <a:endParaRPr lang="en-US"/>
        </a:p>
      </dgm:t>
    </dgm:pt>
    <dgm:pt modelId="{1D2B6B5E-AF86-4B00-95DA-F8E113EA99BD}" type="sibTrans" cxnId="{9A3B81E3-7796-4907-A696-98330293EFB8}">
      <dgm:prSet/>
      <dgm:spPr/>
      <dgm:t>
        <a:bodyPr/>
        <a:lstStyle/>
        <a:p>
          <a:endParaRPr lang="en-US"/>
        </a:p>
      </dgm:t>
    </dgm:pt>
    <dgm:pt modelId="{33476E57-D6E2-46E3-A211-B9C7DDEFE7DA}">
      <dgm:prSet/>
      <dgm:spPr/>
      <dgm:t>
        <a:bodyPr/>
        <a:lstStyle/>
        <a:p>
          <a:r>
            <a:rPr lang="en-US" b="1" dirty="0"/>
            <a:t>2021</a:t>
          </a:r>
        </a:p>
        <a:p>
          <a:r>
            <a:rPr lang="en-US" i="1" dirty="0"/>
            <a:t>Streets Sustainability Committee</a:t>
          </a:r>
        </a:p>
      </dgm:t>
    </dgm:pt>
    <dgm:pt modelId="{D4BE7DB8-436C-460D-BBDD-4E556DB10883}" type="parTrans" cxnId="{029C52EC-F020-4B2D-A765-64763BA8C3DC}">
      <dgm:prSet/>
      <dgm:spPr/>
      <dgm:t>
        <a:bodyPr/>
        <a:lstStyle/>
        <a:p>
          <a:endParaRPr lang="en-US"/>
        </a:p>
      </dgm:t>
    </dgm:pt>
    <dgm:pt modelId="{959955E0-7910-4352-AEAC-403839FA3D93}" type="sibTrans" cxnId="{029C52EC-F020-4B2D-A765-64763BA8C3DC}">
      <dgm:prSet/>
      <dgm:spPr/>
      <dgm:t>
        <a:bodyPr/>
        <a:lstStyle/>
        <a:p>
          <a:endParaRPr lang="en-US"/>
        </a:p>
      </dgm:t>
    </dgm:pt>
    <dgm:pt modelId="{4AA66CD8-D3D4-4BB2-BEE8-8BC59AF97228}" type="pres">
      <dgm:prSet presAssocID="{47B7DF55-D382-4933-9A5C-A35F54947713}" presName="diagram" presStyleCnt="0">
        <dgm:presLayoutVars>
          <dgm:dir/>
          <dgm:resizeHandles val="exact"/>
        </dgm:presLayoutVars>
      </dgm:prSet>
      <dgm:spPr/>
    </dgm:pt>
    <dgm:pt modelId="{A4F345E6-6970-4E00-B93F-789ADEB59FD9}" type="pres">
      <dgm:prSet presAssocID="{D32BBAAA-1F0F-469C-B4EA-24F1ABCF4638}" presName="node" presStyleLbl="node1" presStyleIdx="0" presStyleCnt="12">
        <dgm:presLayoutVars>
          <dgm:bulletEnabled val="1"/>
        </dgm:presLayoutVars>
      </dgm:prSet>
      <dgm:spPr/>
    </dgm:pt>
    <dgm:pt modelId="{4CEBBC17-0856-4793-A15C-37B5A00D45FF}" type="pres">
      <dgm:prSet presAssocID="{5B231C6C-BBFF-49F8-9E0A-D1012F6A91DB}" presName="sibTrans" presStyleCnt="0"/>
      <dgm:spPr/>
    </dgm:pt>
    <dgm:pt modelId="{7CE4A175-DFB2-49CA-8DD1-AFAF04643CF5}" type="pres">
      <dgm:prSet presAssocID="{7F71A80A-54A8-43D4-9104-A487F194C9E4}" presName="node" presStyleLbl="node1" presStyleIdx="1" presStyleCnt="12">
        <dgm:presLayoutVars>
          <dgm:bulletEnabled val="1"/>
        </dgm:presLayoutVars>
      </dgm:prSet>
      <dgm:spPr/>
    </dgm:pt>
    <dgm:pt modelId="{C5C7D93F-90C0-4A43-B364-7B493C0901B5}" type="pres">
      <dgm:prSet presAssocID="{1C2844AA-0A91-4EB1-A2CC-DC240E67BA92}" presName="sibTrans" presStyleCnt="0"/>
      <dgm:spPr/>
    </dgm:pt>
    <dgm:pt modelId="{8FEDC7C1-22A9-410F-8A12-64E5A30C3E73}" type="pres">
      <dgm:prSet presAssocID="{200AEB00-EB8D-4662-97E8-0FE997B70BC7}" presName="node" presStyleLbl="node1" presStyleIdx="2" presStyleCnt="12">
        <dgm:presLayoutVars>
          <dgm:bulletEnabled val="1"/>
        </dgm:presLayoutVars>
      </dgm:prSet>
      <dgm:spPr/>
    </dgm:pt>
    <dgm:pt modelId="{ABBFCEE4-9504-4CC8-8273-1E876F2D8749}" type="pres">
      <dgm:prSet presAssocID="{DD11861E-6BFE-4C2E-85B9-7B307A83AE96}" presName="sibTrans" presStyleCnt="0"/>
      <dgm:spPr/>
    </dgm:pt>
    <dgm:pt modelId="{603C6F4A-9862-4E9F-89BB-535470788B19}" type="pres">
      <dgm:prSet presAssocID="{E0804C71-1B75-4B0C-9928-017B104C4608}" presName="node" presStyleLbl="node1" presStyleIdx="3" presStyleCnt="12">
        <dgm:presLayoutVars>
          <dgm:bulletEnabled val="1"/>
        </dgm:presLayoutVars>
      </dgm:prSet>
      <dgm:spPr/>
    </dgm:pt>
    <dgm:pt modelId="{4D20102D-75FE-4F40-AEB9-AEC3FFF1D1F2}" type="pres">
      <dgm:prSet presAssocID="{A21E4E5E-2B67-45B1-AF0F-8982D531B9E5}" presName="sibTrans" presStyleCnt="0"/>
      <dgm:spPr/>
    </dgm:pt>
    <dgm:pt modelId="{33116714-04EF-40F7-AF3B-D2563B59081D}" type="pres">
      <dgm:prSet presAssocID="{6534ABD1-B456-4179-AFDF-E61915248052}" presName="node" presStyleLbl="node1" presStyleIdx="4" presStyleCnt="12">
        <dgm:presLayoutVars>
          <dgm:bulletEnabled val="1"/>
        </dgm:presLayoutVars>
      </dgm:prSet>
      <dgm:spPr/>
    </dgm:pt>
    <dgm:pt modelId="{02C51131-756A-497A-BF00-ADDCA93527CC}" type="pres">
      <dgm:prSet presAssocID="{F7DB6F72-6C2B-4376-A487-419A2D441409}" presName="sibTrans" presStyleCnt="0"/>
      <dgm:spPr/>
    </dgm:pt>
    <dgm:pt modelId="{3201F8B3-0AD4-4A29-A7F6-864E68618D82}" type="pres">
      <dgm:prSet presAssocID="{7C710C8B-602E-4B29-94A5-8D9C134B490D}" presName="node" presStyleLbl="node1" presStyleIdx="5" presStyleCnt="12">
        <dgm:presLayoutVars>
          <dgm:bulletEnabled val="1"/>
        </dgm:presLayoutVars>
      </dgm:prSet>
      <dgm:spPr/>
    </dgm:pt>
    <dgm:pt modelId="{561631A8-02CA-468A-B464-3D80D56063A5}" type="pres">
      <dgm:prSet presAssocID="{A73366B9-B3CB-4384-B8D6-C2D089AAAFB7}" presName="sibTrans" presStyleCnt="0"/>
      <dgm:spPr/>
    </dgm:pt>
    <dgm:pt modelId="{E5BFE5CA-DFB1-4671-9547-624CF7F1B116}" type="pres">
      <dgm:prSet presAssocID="{96239BEE-D60A-4943-BF1A-0EF5AB37195F}" presName="node" presStyleLbl="node1" presStyleIdx="6" presStyleCnt="12">
        <dgm:presLayoutVars>
          <dgm:bulletEnabled val="1"/>
        </dgm:presLayoutVars>
      </dgm:prSet>
      <dgm:spPr/>
    </dgm:pt>
    <dgm:pt modelId="{5B6D2435-8EA8-46D6-B0E2-6FA19BACE2A5}" type="pres">
      <dgm:prSet presAssocID="{883292EC-3094-4106-84AC-2C823C0369A2}" presName="sibTrans" presStyleCnt="0"/>
      <dgm:spPr/>
    </dgm:pt>
    <dgm:pt modelId="{2FA47971-6DDD-483E-86C1-ECDC3408922E}" type="pres">
      <dgm:prSet presAssocID="{A73BD049-9A6E-456F-A47C-6A8CBC43DD90}" presName="node" presStyleLbl="node1" presStyleIdx="7" presStyleCnt="12">
        <dgm:presLayoutVars>
          <dgm:bulletEnabled val="1"/>
        </dgm:presLayoutVars>
      </dgm:prSet>
      <dgm:spPr/>
    </dgm:pt>
    <dgm:pt modelId="{817D1F81-0299-4E87-9DCC-F1C05D603890}" type="pres">
      <dgm:prSet presAssocID="{E5E9EA17-FB8C-4C81-A6D0-73F926938989}" presName="sibTrans" presStyleCnt="0"/>
      <dgm:spPr/>
    </dgm:pt>
    <dgm:pt modelId="{56C8FD6B-1D82-44C5-9D1D-3AD915F694B2}" type="pres">
      <dgm:prSet presAssocID="{14D95B1A-8DA5-481F-8037-BEABFCEEAF8E}" presName="node" presStyleLbl="node1" presStyleIdx="8" presStyleCnt="12">
        <dgm:presLayoutVars>
          <dgm:bulletEnabled val="1"/>
        </dgm:presLayoutVars>
      </dgm:prSet>
      <dgm:spPr/>
    </dgm:pt>
    <dgm:pt modelId="{6D9E39CF-C4B0-41A7-8CF3-FCA246BF9A00}" type="pres">
      <dgm:prSet presAssocID="{5E936497-751F-4D85-B475-004EFA6CC900}" presName="sibTrans" presStyleCnt="0"/>
      <dgm:spPr/>
    </dgm:pt>
    <dgm:pt modelId="{24A2441C-9180-45E7-93B4-132EE7ECB780}" type="pres">
      <dgm:prSet presAssocID="{B221B10E-123A-4B79-A58D-6C7544DA436E}" presName="node" presStyleLbl="node1" presStyleIdx="9" presStyleCnt="12">
        <dgm:presLayoutVars>
          <dgm:bulletEnabled val="1"/>
        </dgm:presLayoutVars>
      </dgm:prSet>
      <dgm:spPr/>
    </dgm:pt>
    <dgm:pt modelId="{3CBFE83F-990E-4749-B243-44CE92686C49}" type="pres">
      <dgm:prSet presAssocID="{88755DDF-2ADF-4940-97DA-7B1AA84FA236}" presName="sibTrans" presStyleCnt="0"/>
      <dgm:spPr/>
    </dgm:pt>
    <dgm:pt modelId="{71A5BE9F-CB0A-49D0-AF3F-605982CCB13F}" type="pres">
      <dgm:prSet presAssocID="{ABFCDA00-479B-4AE0-AAED-CC906C6B64F7}" presName="node" presStyleLbl="node1" presStyleIdx="10" presStyleCnt="12">
        <dgm:presLayoutVars>
          <dgm:bulletEnabled val="1"/>
        </dgm:presLayoutVars>
      </dgm:prSet>
      <dgm:spPr/>
    </dgm:pt>
    <dgm:pt modelId="{F0AE34C4-1E4C-466F-82E3-A79136070303}" type="pres">
      <dgm:prSet presAssocID="{1D2B6B5E-AF86-4B00-95DA-F8E113EA99BD}" presName="sibTrans" presStyleCnt="0"/>
      <dgm:spPr/>
    </dgm:pt>
    <dgm:pt modelId="{9F0FE6DD-6D0F-4EEF-9BA6-D02E873EB607}" type="pres">
      <dgm:prSet presAssocID="{33476E57-D6E2-46E3-A211-B9C7DDEFE7DA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39E310B-E633-47A2-8513-7E316FEAC3CD}" type="presOf" srcId="{7F71A80A-54A8-43D4-9104-A487F194C9E4}" destId="{7CE4A175-DFB2-49CA-8DD1-AFAF04643CF5}" srcOrd="0" destOrd="0" presId="urn:microsoft.com/office/officeart/2005/8/layout/default"/>
    <dgm:cxn modelId="{7D2C9E16-7E2B-47DE-94B4-8B37BF2E2052}" type="presOf" srcId="{200AEB00-EB8D-4662-97E8-0FE997B70BC7}" destId="{8FEDC7C1-22A9-410F-8A12-64E5A30C3E73}" srcOrd="0" destOrd="0" presId="urn:microsoft.com/office/officeart/2005/8/layout/default"/>
    <dgm:cxn modelId="{B112A619-223D-4CDB-8F4A-4F441586B92C}" srcId="{47B7DF55-D382-4933-9A5C-A35F54947713}" destId="{D32BBAAA-1F0F-469C-B4EA-24F1ABCF4638}" srcOrd="0" destOrd="0" parTransId="{F45BCD05-1CCA-44A2-AEF3-CA5F17CEBABF}" sibTransId="{5B231C6C-BBFF-49F8-9E0A-D1012F6A91DB}"/>
    <dgm:cxn modelId="{96B6EB1A-0510-4201-9F4B-480FF174E4A2}" srcId="{47B7DF55-D382-4933-9A5C-A35F54947713}" destId="{7C710C8B-602E-4B29-94A5-8D9C134B490D}" srcOrd="5" destOrd="0" parTransId="{F46C1711-5F76-4244-B426-8AD35477E867}" sibTransId="{A73366B9-B3CB-4384-B8D6-C2D089AAAFB7}"/>
    <dgm:cxn modelId="{9F71871F-ED9D-4F90-81FF-448BF804B4E3}" srcId="{47B7DF55-D382-4933-9A5C-A35F54947713}" destId="{6534ABD1-B456-4179-AFDF-E61915248052}" srcOrd="4" destOrd="0" parTransId="{03675E80-9E31-4B61-AE99-C6A1086B0636}" sibTransId="{F7DB6F72-6C2B-4376-A487-419A2D441409}"/>
    <dgm:cxn modelId="{6DED382B-B8B8-41C1-8FDB-C31622F2923C}" srcId="{47B7DF55-D382-4933-9A5C-A35F54947713}" destId="{7F71A80A-54A8-43D4-9104-A487F194C9E4}" srcOrd="1" destOrd="0" parTransId="{343D1810-0A33-4603-A620-5A1C780CD286}" sibTransId="{1C2844AA-0A91-4EB1-A2CC-DC240E67BA92}"/>
    <dgm:cxn modelId="{BCBBCA2B-E7FF-4E16-ABAA-70BED10E61B8}" type="presOf" srcId="{B221B10E-123A-4B79-A58D-6C7544DA436E}" destId="{24A2441C-9180-45E7-93B4-132EE7ECB780}" srcOrd="0" destOrd="0" presId="urn:microsoft.com/office/officeart/2005/8/layout/default"/>
    <dgm:cxn modelId="{496C4E37-6CD9-4146-81FA-43AE27850C47}" srcId="{47B7DF55-D382-4933-9A5C-A35F54947713}" destId="{96239BEE-D60A-4943-BF1A-0EF5AB37195F}" srcOrd="6" destOrd="0" parTransId="{CF9ADDD2-A108-4419-A37C-2C221ACEA181}" sibTransId="{883292EC-3094-4106-84AC-2C823C0369A2}"/>
    <dgm:cxn modelId="{3995CD3D-0914-49C6-827B-5514C8416962}" srcId="{47B7DF55-D382-4933-9A5C-A35F54947713}" destId="{14D95B1A-8DA5-481F-8037-BEABFCEEAF8E}" srcOrd="8" destOrd="0" parTransId="{3DCF0D49-8E85-44E4-ABB4-ED7C9AE582BA}" sibTransId="{5E936497-751F-4D85-B475-004EFA6CC900}"/>
    <dgm:cxn modelId="{8A663B64-1113-4FD7-B301-1D40DDE3077B}" srcId="{47B7DF55-D382-4933-9A5C-A35F54947713}" destId="{E0804C71-1B75-4B0C-9928-017B104C4608}" srcOrd="3" destOrd="0" parTransId="{AB6794F1-4FDF-43DB-B156-775B16126BE3}" sibTransId="{A21E4E5E-2B67-45B1-AF0F-8982D531B9E5}"/>
    <dgm:cxn modelId="{BAC7296F-EF22-4994-A311-8AA5DA3EC451}" type="presOf" srcId="{96239BEE-D60A-4943-BF1A-0EF5AB37195F}" destId="{E5BFE5CA-DFB1-4671-9547-624CF7F1B116}" srcOrd="0" destOrd="0" presId="urn:microsoft.com/office/officeart/2005/8/layout/default"/>
    <dgm:cxn modelId="{83C76873-A2DE-42AE-8737-02F871D01DFC}" srcId="{47B7DF55-D382-4933-9A5C-A35F54947713}" destId="{B221B10E-123A-4B79-A58D-6C7544DA436E}" srcOrd="9" destOrd="0" parTransId="{F8AE2959-BA9F-460C-9AD9-C0A35643B4A6}" sibTransId="{88755DDF-2ADF-4940-97DA-7B1AA84FA236}"/>
    <dgm:cxn modelId="{F8F7D954-9DE6-4872-A91A-22C3432BB7AD}" type="presOf" srcId="{33476E57-D6E2-46E3-A211-B9C7DDEFE7DA}" destId="{9F0FE6DD-6D0F-4EEF-9BA6-D02E873EB607}" srcOrd="0" destOrd="0" presId="urn:microsoft.com/office/officeart/2005/8/layout/default"/>
    <dgm:cxn modelId="{A1BAC859-CCB2-47DC-90E4-8B0EEF694D6D}" type="presOf" srcId="{D32BBAAA-1F0F-469C-B4EA-24F1ABCF4638}" destId="{A4F345E6-6970-4E00-B93F-789ADEB59FD9}" srcOrd="0" destOrd="0" presId="urn:microsoft.com/office/officeart/2005/8/layout/default"/>
    <dgm:cxn modelId="{B2E4FB7C-28B9-49BA-A71F-9A925A50CA6A}" type="presOf" srcId="{7C710C8B-602E-4B29-94A5-8D9C134B490D}" destId="{3201F8B3-0AD4-4A29-A7F6-864E68618D82}" srcOrd="0" destOrd="0" presId="urn:microsoft.com/office/officeart/2005/8/layout/default"/>
    <dgm:cxn modelId="{185E7181-9D36-4181-9ABC-E4FF07E79C9A}" type="presOf" srcId="{E0804C71-1B75-4B0C-9928-017B104C4608}" destId="{603C6F4A-9862-4E9F-89BB-535470788B19}" srcOrd="0" destOrd="0" presId="urn:microsoft.com/office/officeart/2005/8/layout/default"/>
    <dgm:cxn modelId="{AC889AA1-55C8-454F-9377-8A3BD9EDE02D}" srcId="{47B7DF55-D382-4933-9A5C-A35F54947713}" destId="{A73BD049-9A6E-456F-A47C-6A8CBC43DD90}" srcOrd="7" destOrd="0" parTransId="{AF327639-8009-4966-84C6-8CD11005DF8B}" sibTransId="{E5E9EA17-FB8C-4C81-A6D0-73F926938989}"/>
    <dgm:cxn modelId="{43FB52AB-1A1D-4B35-80EA-3D1C0EC5E2DA}" type="presOf" srcId="{A73BD049-9A6E-456F-A47C-6A8CBC43DD90}" destId="{2FA47971-6DDD-483E-86C1-ECDC3408922E}" srcOrd="0" destOrd="0" presId="urn:microsoft.com/office/officeart/2005/8/layout/default"/>
    <dgm:cxn modelId="{CA3144AE-EBDE-4ABE-9183-4DFA2E20D7B0}" type="presOf" srcId="{6534ABD1-B456-4179-AFDF-E61915248052}" destId="{33116714-04EF-40F7-AF3B-D2563B59081D}" srcOrd="0" destOrd="0" presId="urn:microsoft.com/office/officeart/2005/8/layout/default"/>
    <dgm:cxn modelId="{5F7476B1-1D9E-428B-84A3-C5AF52821F00}" type="presOf" srcId="{ABFCDA00-479B-4AE0-AAED-CC906C6B64F7}" destId="{71A5BE9F-CB0A-49D0-AF3F-605982CCB13F}" srcOrd="0" destOrd="0" presId="urn:microsoft.com/office/officeart/2005/8/layout/default"/>
    <dgm:cxn modelId="{3705C3BC-F44A-4720-9C66-09F95C1DB134}" type="presOf" srcId="{14D95B1A-8DA5-481F-8037-BEABFCEEAF8E}" destId="{56C8FD6B-1D82-44C5-9D1D-3AD915F694B2}" srcOrd="0" destOrd="0" presId="urn:microsoft.com/office/officeart/2005/8/layout/default"/>
    <dgm:cxn modelId="{3D7DBFCD-327B-4708-B650-EF77E64F3277}" srcId="{47B7DF55-D382-4933-9A5C-A35F54947713}" destId="{200AEB00-EB8D-4662-97E8-0FE997B70BC7}" srcOrd="2" destOrd="0" parTransId="{4C74D570-667D-4232-ACE2-A0F7E5BC1411}" sibTransId="{DD11861E-6BFE-4C2E-85B9-7B307A83AE96}"/>
    <dgm:cxn modelId="{9A3B81E3-7796-4907-A696-98330293EFB8}" srcId="{47B7DF55-D382-4933-9A5C-A35F54947713}" destId="{ABFCDA00-479B-4AE0-AAED-CC906C6B64F7}" srcOrd="10" destOrd="0" parTransId="{1A07D605-B9AF-46F7-B136-1D960D125B00}" sibTransId="{1D2B6B5E-AF86-4B00-95DA-F8E113EA99BD}"/>
    <dgm:cxn modelId="{029C52EC-F020-4B2D-A765-64763BA8C3DC}" srcId="{47B7DF55-D382-4933-9A5C-A35F54947713}" destId="{33476E57-D6E2-46E3-A211-B9C7DDEFE7DA}" srcOrd="11" destOrd="0" parTransId="{D4BE7DB8-436C-460D-BBDD-4E556DB10883}" sibTransId="{959955E0-7910-4352-AEAC-403839FA3D93}"/>
    <dgm:cxn modelId="{5B8BE4EC-8B5B-42CE-9020-23803712218E}" type="presOf" srcId="{47B7DF55-D382-4933-9A5C-A35F54947713}" destId="{4AA66CD8-D3D4-4BB2-BEE8-8BC59AF97228}" srcOrd="0" destOrd="0" presId="urn:microsoft.com/office/officeart/2005/8/layout/default"/>
    <dgm:cxn modelId="{14DAE3DE-EDAF-4F79-95F6-E31A1FA7B0BA}" type="presParOf" srcId="{4AA66CD8-D3D4-4BB2-BEE8-8BC59AF97228}" destId="{A4F345E6-6970-4E00-B93F-789ADEB59FD9}" srcOrd="0" destOrd="0" presId="urn:microsoft.com/office/officeart/2005/8/layout/default"/>
    <dgm:cxn modelId="{25FAD89E-1A34-4A95-93F2-98C8EA1BEDA0}" type="presParOf" srcId="{4AA66CD8-D3D4-4BB2-BEE8-8BC59AF97228}" destId="{4CEBBC17-0856-4793-A15C-37B5A00D45FF}" srcOrd="1" destOrd="0" presId="urn:microsoft.com/office/officeart/2005/8/layout/default"/>
    <dgm:cxn modelId="{950088AB-ADC6-46BD-82BC-214EDAB885FB}" type="presParOf" srcId="{4AA66CD8-D3D4-4BB2-BEE8-8BC59AF97228}" destId="{7CE4A175-DFB2-49CA-8DD1-AFAF04643CF5}" srcOrd="2" destOrd="0" presId="urn:microsoft.com/office/officeart/2005/8/layout/default"/>
    <dgm:cxn modelId="{AD0FD9B6-0080-4D60-8EE0-B971C0957512}" type="presParOf" srcId="{4AA66CD8-D3D4-4BB2-BEE8-8BC59AF97228}" destId="{C5C7D93F-90C0-4A43-B364-7B493C0901B5}" srcOrd="3" destOrd="0" presId="urn:microsoft.com/office/officeart/2005/8/layout/default"/>
    <dgm:cxn modelId="{7EDC44E7-360B-46D0-AAB1-3319BDE3BD99}" type="presParOf" srcId="{4AA66CD8-D3D4-4BB2-BEE8-8BC59AF97228}" destId="{8FEDC7C1-22A9-410F-8A12-64E5A30C3E73}" srcOrd="4" destOrd="0" presId="urn:microsoft.com/office/officeart/2005/8/layout/default"/>
    <dgm:cxn modelId="{D7021DC5-BA91-436B-96AF-2C91B3057780}" type="presParOf" srcId="{4AA66CD8-D3D4-4BB2-BEE8-8BC59AF97228}" destId="{ABBFCEE4-9504-4CC8-8273-1E876F2D8749}" srcOrd="5" destOrd="0" presId="urn:microsoft.com/office/officeart/2005/8/layout/default"/>
    <dgm:cxn modelId="{134795A0-7575-42BF-A237-BF01C8AD9FF4}" type="presParOf" srcId="{4AA66CD8-D3D4-4BB2-BEE8-8BC59AF97228}" destId="{603C6F4A-9862-4E9F-89BB-535470788B19}" srcOrd="6" destOrd="0" presId="urn:microsoft.com/office/officeart/2005/8/layout/default"/>
    <dgm:cxn modelId="{12889166-006E-40D9-AFCD-AB17E776619F}" type="presParOf" srcId="{4AA66CD8-D3D4-4BB2-BEE8-8BC59AF97228}" destId="{4D20102D-75FE-4F40-AEB9-AEC3FFF1D1F2}" srcOrd="7" destOrd="0" presId="urn:microsoft.com/office/officeart/2005/8/layout/default"/>
    <dgm:cxn modelId="{3E6D38D9-297D-4AFD-9A3D-2659DF40D901}" type="presParOf" srcId="{4AA66CD8-D3D4-4BB2-BEE8-8BC59AF97228}" destId="{33116714-04EF-40F7-AF3B-D2563B59081D}" srcOrd="8" destOrd="0" presId="urn:microsoft.com/office/officeart/2005/8/layout/default"/>
    <dgm:cxn modelId="{E42AE326-1F81-4A97-8642-5B4FB38B0CF8}" type="presParOf" srcId="{4AA66CD8-D3D4-4BB2-BEE8-8BC59AF97228}" destId="{02C51131-756A-497A-BF00-ADDCA93527CC}" srcOrd="9" destOrd="0" presId="urn:microsoft.com/office/officeart/2005/8/layout/default"/>
    <dgm:cxn modelId="{42380DCB-4009-4A15-815B-04AD345B190A}" type="presParOf" srcId="{4AA66CD8-D3D4-4BB2-BEE8-8BC59AF97228}" destId="{3201F8B3-0AD4-4A29-A7F6-864E68618D82}" srcOrd="10" destOrd="0" presId="urn:microsoft.com/office/officeart/2005/8/layout/default"/>
    <dgm:cxn modelId="{929663BD-B284-4636-832E-75A35AF1610B}" type="presParOf" srcId="{4AA66CD8-D3D4-4BB2-BEE8-8BC59AF97228}" destId="{561631A8-02CA-468A-B464-3D80D56063A5}" srcOrd="11" destOrd="0" presId="urn:microsoft.com/office/officeart/2005/8/layout/default"/>
    <dgm:cxn modelId="{3439C373-CA83-4973-9EA8-28AEE3DEE804}" type="presParOf" srcId="{4AA66CD8-D3D4-4BB2-BEE8-8BC59AF97228}" destId="{E5BFE5CA-DFB1-4671-9547-624CF7F1B116}" srcOrd="12" destOrd="0" presId="urn:microsoft.com/office/officeart/2005/8/layout/default"/>
    <dgm:cxn modelId="{7A2210D4-D8C9-4EC6-962A-B567913E09D1}" type="presParOf" srcId="{4AA66CD8-D3D4-4BB2-BEE8-8BC59AF97228}" destId="{5B6D2435-8EA8-46D6-B0E2-6FA19BACE2A5}" srcOrd="13" destOrd="0" presId="urn:microsoft.com/office/officeart/2005/8/layout/default"/>
    <dgm:cxn modelId="{FDBAF57C-34B2-4AA4-A37F-D73952E50E92}" type="presParOf" srcId="{4AA66CD8-D3D4-4BB2-BEE8-8BC59AF97228}" destId="{2FA47971-6DDD-483E-86C1-ECDC3408922E}" srcOrd="14" destOrd="0" presId="urn:microsoft.com/office/officeart/2005/8/layout/default"/>
    <dgm:cxn modelId="{F3CAC18C-873C-46B5-B10B-9039847BD8F0}" type="presParOf" srcId="{4AA66CD8-D3D4-4BB2-BEE8-8BC59AF97228}" destId="{817D1F81-0299-4E87-9DCC-F1C05D603890}" srcOrd="15" destOrd="0" presId="urn:microsoft.com/office/officeart/2005/8/layout/default"/>
    <dgm:cxn modelId="{A4AC11F7-A746-4CF4-9D27-07478E2B3908}" type="presParOf" srcId="{4AA66CD8-D3D4-4BB2-BEE8-8BC59AF97228}" destId="{56C8FD6B-1D82-44C5-9D1D-3AD915F694B2}" srcOrd="16" destOrd="0" presId="urn:microsoft.com/office/officeart/2005/8/layout/default"/>
    <dgm:cxn modelId="{9B7FAD8C-A20B-499B-B83C-3A490BB1D276}" type="presParOf" srcId="{4AA66CD8-D3D4-4BB2-BEE8-8BC59AF97228}" destId="{6D9E39CF-C4B0-41A7-8CF3-FCA246BF9A00}" srcOrd="17" destOrd="0" presId="urn:microsoft.com/office/officeart/2005/8/layout/default"/>
    <dgm:cxn modelId="{FFCE7F83-80FC-4D3A-B3D1-D7BFDA0F2BA0}" type="presParOf" srcId="{4AA66CD8-D3D4-4BB2-BEE8-8BC59AF97228}" destId="{24A2441C-9180-45E7-93B4-132EE7ECB780}" srcOrd="18" destOrd="0" presId="urn:microsoft.com/office/officeart/2005/8/layout/default"/>
    <dgm:cxn modelId="{52A143B1-3016-4292-9D87-F2184257F543}" type="presParOf" srcId="{4AA66CD8-D3D4-4BB2-BEE8-8BC59AF97228}" destId="{3CBFE83F-990E-4749-B243-44CE92686C49}" srcOrd="19" destOrd="0" presId="urn:microsoft.com/office/officeart/2005/8/layout/default"/>
    <dgm:cxn modelId="{1070EF38-3968-4B9F-B40F-9F6B1C0338FD}" type="presParOf" srcId="{4AA66CD8-D3D4-4BB2-BEE8-8BC59AF97228}" destId="{71A5BE9F-CB0A-49D0-AF3F-605982CCB13F}" srcOrd="20" destOrd="0" presId="urn:microsoft.com/office/officeart/2005/8/layout/default"/>
    <dgm:cxn modelId="{C480813C-9B3C-41EC-B7F0-2D965152A03F}" type="presParOf" srcId="{4AA66CD8-D3D4-4BB2-BEE8-8BC59AF97228}" destId="{F0AE34C4-1E4C-466F-82E3-A79136070303}" srcOrd="21" destOrd="0" presId="urn:microsoft.com/office/officeart/2005/8/layout/default"/>
    <dgm:cxn modelId="{06B64191-87A6-4470-A769-2E49ECFFB633}" type="presParOf" srcId="{4AA66CD8-D3D4-4BB2-BEE8-8BC59AF97228}" destId="{9F0FE6DD-6D0F-4EEF-9BA6-D02E873EB607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592A51-F525-4B0C-ADAF-67CC8E8E49C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50FE237-340A-40D5-9B53-B70BB04E341F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dirty="0"/>
            <a:t>Overall, the City’s PMP is satisfactory, but improvements were suggested:</a:t>
          </a:r>
        </a:p>
      </dgm:t>
    </dgm:pt>
    <dgm:pt modelId="{60B67ED2-8DD0-47FB-AC77-A51454929081}" type="parTrans" cxnId="{B56AAB81-8404-471E-9361-B9DFB25E49E6}">
      <dgm:prSet/>
      <dgm:spPr/>
      <dgm:t>
        <a:bodyPr/>
        <a:lstStyle/>
        <a:p>
          <a:endParaRPr lang="en-US"/>
        </a:p>
      </dgm:t>
    </dgm:pt>
    <dgm:pt modelId="{C162EA5D-CB83-431A-BC2A-2B7CF8931C3C}" type="sibTrans" cxnId="{B56AAB81-8404-471E-9361-B9DFB25E49E6}">
      <dgm:prSet/>
      <dgm:spPr/>
      <dgm:t>
        <a:bodyPr/>
        <a:lstStyle/>
        <a:p>
          <a:endParaRPr lang="en-US"/>
        </a:p>
      </dgm:t>
    </dgm:pt>
    <dgm:pt modelId="{6F326A38-5036-41A3-8415-E65EB103A0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u="none"/>
            <a:t>Improve software capabilities and  data collection frequency</a:t>
          </a:r>
          <a:endParaRPr lang="en-US" i="1"/>
        </a:p>
      </dgm:t>
    </dgm:pt>
    <dgm:pt modelId="{96AA7159-F5BD-41AA-A8C1-599C95F82168}" type="parTrans" cxnId="{8A19DBCD-2F99-4BF4-8E24-2638963A0F0B}">
      <dgm:prSet/>
      <dgm:spPr/>
      <dgm:t>
        <a:bodyPr/>
        <a:lstStyle/>
        <a:p>
          <a:endParaRPr lang="en-US"/>
        </a:p>
      </dgm:t>
    </dgm:pt>
    <dgm:pt modelId="{06BFF428-A42F-458B-B971-18260A46F593}" type="sibTrans" cxnId="{8A19DBCD-2F99-4BF4-8E24-2638963A0F0B}">
      <dgm:prSet/>
      <dgm:spPr/>
      <dgm:t>
        <a:bodyPr/>
        <a:lstStyle/>
        <a:p>
          <a:endParaRPr lang="en-US"/>
        </a:p>
      </dgm:t>
    </dgm:pt>
    <dgm:pt modelId="{937510EE-55A5-4FC0-8E0C-1121600201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Identify pavement condition targets</a:t>
          </a:r>
        </a:p>
      </dgm:t>
    </dgm:pt>
    <dgm:pt modelId="{E72DB534-4644-48E5-B1FF-4C1862F85BF8}" type="parTrans" cxnId="{4549E563-01B9-44FB-B178-3DC65FDA14AB}">
      <dgm:prSet/>
      <dgm:spPr/>
      <dgm:t>
        <a:bodyPr/>
        <a:lstStyle/>
        <a:p>
          <a:endParaRPr lang="en-US"/>
        </a:p>
      </dgm:t>
    </dgm:pt>
    <dgm:pt modelId="{62161A44-1112-41B6-A3D5-AEA049798A68}" type="sibTrans" cxnId="{4549E563-01B9-44FB-B178-3DC65FDA14AB}">
      <dgm:prSet/>
      <dgm:spPr/>
      <dgm:t>
        <a:bodyPr/>
        <a:lstStyle/>
        <a:p>
          <a:endParaRPr lang="en-US"/>
        </a:p>
      </dgm:t>
    </dgm:pt>
    <dgm:pt modelId="{68E0C316-B4D6-47DB-9F04-A610A7A018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Identify revenue to achieve targets</a:t>
          </a:r>
        </a:p>
      </dgm:t>
    </dgm:pt>
    <dgm:pt modelId="{597AAB12-F887-4986-B18B-2064A5F8D5FB}" type="parTrans" cxnId="{65F1FBD2-CD8F-420D-B97A-D773BAA4A289}">
      <dgm:prSet/>
      <dgm:spPr/>
      <dgm:t>
        <a:bodyPr/>
        <a:lstStyle/>
        <a:p>
          <a:endParaRPr lang="en-US"/>
        </a:p>
      </dgm:t>
    </dgm:pt>
    <dgm:pt modelId="{D1973B4B-8405-4BC1-8D0E-EF1B7EEF8432}" type="sibTrans" cxnId="{65F1FBD2-CD8F-420D-B97A-D773BAA4A289}">
      <dgm:prSet/>
      <dgm:spPr/>
      <dgm:t>
        <a:bodyPr/>
        <a:lstStyle/>
        <a:p>
          <a:endParaRPr lang="en-US"/>
        </a:p>
      </dgm:t>
    </dgm:pt>
    <dgm:pt modelId="{E4A088DA-45A9-42A4-80CC-797FF5DA1A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/>
            <a:t>Engage the community</a:t>
          </a:r>
        </a:p>
      </dgm:t>
    </dgm:pt>
    <dgm:pt modelId="{95224164-6DE4-4194-AAF3-8613722DEEDC}" type="parTrans" cxnId="{317816DC-32D3-4882-9383-E8C327AC3BF4}">
      <dgm:prSet/>
      <dgm:spPr/>
      <dgm:t>
        <a:bodyPr/>
        <a:lstStyle/>
        <a:p>
          <a:endParaRPr lang="en-US"/>
        </a:p>
      </dgm:t>
    </dgm:pt>
    <dgm:pt modelId="{DDD94364-0F33-4290-A978-11F04C17A822}" type="sibTrans" cxnId="{317816DC-32D3-4882-9383-E8C327AC3BF4}">
      <dgm:prSet/>
      <dgm:spPr/>
      <dgm:t>
        <a:bodyPr/>
        <a:lstStyle/>
        <a:p>
          <a:endParaRPr lang="en-US"/>
        </a:p>
      </dgm:t>
    </dgm:pt>
    <dgm:pt modelId="{DBA8B0A2-3239-44C6-84C0-5E4DC6C588B7}" type="pres">
      <dgm:prSet presAssocID="{FA592A51-F525-4B0C-ADAF-67CC8E8E49CC}" presName="root" presStyleCnt="0">
        <dgm:presLayoutVars>
          <dgm:dir/>
          <dgm:resizeHandles val="exact"/>
        </dgm:presLayoutVars>
      </dgm:prSet>
      <dgm:spPr/>
    </dgm:pt>
    <dgm:pt modelId="{EC00D4EA-53B5-4453-A163-4694C4B220F1}" type="pres">
      <dgm:prSet presAssocID="{A50FE237-340A-40D5-9B53-B70BB04E341F}" presName="compNode" presStyleCnt="0"/>
      <dgm:spPr/>
    </dgm:pt>
    <dgm:pt modelId="{A576C7C5-A658-4F19-9911-8BDF1D712953}" type="pres">
      <dgm:prSet presAssocID="{A50FE237-340A-40D5-9B53-B70BB04E341F}" presName="bgRect" presStyleLbl="bgShp" presStyleIdx="0" presStyleCnt="5"/>
      <dgm:spPr/>
    </dgm:pt>
    <dgm:pt modelId="{7344D38F-6C5F-4574-BB87-E70E14DC98E6}" type="pres">
      <dgm:prSet presAssocID="{A50FE237-340A-40D5-9B53-B70BB04E341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5A57909C-1436-4826-8BBB-D387CDCE6FEE}" type="pres">
      <dgm:prSet presAssocID="{A50FE237-340A-40D5-9B53-B70BB04E341F}" presName="spaceRect" presStyleCnt="0"/>
      <dgm:spPr/>
    </dgm:pt>
    <dgm:pt modelId="{6E3B6606-C7EE-452F-B619-9D0D14462AD4}" type="pres">
      <dgm:prSet presAssocID="{A50FE237-340A-40D5-9B53-B70BB04E341F}" presName="parTx" presStyleLbl="revTx" presStyleIdx="0" presStyleCnt="5">
        <dgm:presLayoutVars>
          <dgm:chMax val="0"/>
          <dgm:chPref val="0"/>
        </dgm:presLayoutVars>
      </dgm:prSet>
      <dgm:spPr/>
    </dgm:pt>
    <dgm:pt modelId="{68B3BB7D-0E2B-4E06-98B6-B5631DCC9EB5}" type="pres">
      <dgm:prSet presAssocID="{C162EA5D-CB83-431A-BC2A-2B7CF8931C3C}" presName="sibTrans" presStyleCnt="0"/>
      <dgm:spPr/>
    </dgm:pt>
    <dgm:pt modelId="{D311DABD-54EA-4BBA-BCD1-9CDCFCF68CB5}" type="pres">
      <dgm:prSet presAssocID="{6F326A38-5036-41A3-8415-E65EB103A047}" presName="compNode" presStyleCnt="0"/>
      <dgm:spPr/>
    </dgm:pt>
    <dgm:pt modelId="{471EF4B2-C2CE-4409-904D-A6A6C2BA5531}" type="pres">
      <dgm:prSet presAssocID="{6F326A38-5036-41A3-8415-E65EB103A047}" presName="bgRect" presStyleLbl="bgShp" presStyleIdx="1" presStyleCnt="5"/>
      <dgm:spPr/>
    </dgm:pt>
    <dgm:pt modelId="{F3867578-DBFA-41D7-876A-B89D0061BADD}" type="pres">
      <dgm:prSet presAssocID="{6F326A38-5036-41A3-8415-E65EB103A04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6E758BBD-D336-481F-9E65-48EB0755AE3E}" type="pres">
      <dgm:prSet presAssocID="{6F326A38-5036-41A3-8415-E65EB103A047}" presName="spaceRect" presStyleCnt="0"/>
      <dgm:spPr/>
    </dgm:pt>
    <dgm:pt modelId="{DBCA108A-098D-4781-A359-F2FEF55D4BB7}" type="pres">
      <dgm:prSet presAssocID="{6F326A38-5036-41A3-8415-E65EB103A047}" presName="parTx" presStyleLbl="revTx" presStyleIdx="1" presStyleCnt="5">
        <dgm:presLayoutVars>
          <dgm:chMax val="0"/>
          <dgm:chPref val="0"/>
        </dgm:presLayoutVars>
      </dgm:prSet>
      <dgm:spPr/>
    </dgm:pt>
    <dgm:pt modelId="{08AB9878-4169-445B-8216-ECA9F08498E2}" type="pres">
      <dgm:prSet presAssocID="{06BFF428-A42F-458B-B971-18260A46F593}" presName="sibTrans" presStyleCnt="0"/>
      <dgm:spPr/>
    </dgm:pt>
    <dgm:pt modelId="{D7CCC46A-9887-4150-A552-036E5834CCF2}" type="pres">
      <dgm:prSet presAssocID="{937510EE-55A5-4FC0-8E0C-112160020124}" presName="compNode" presStyleCnt="0"/>
      <dgm:spPr/>
    </dgm:pt>
    <dgm:pt modelId="{25C7E23E-FB3D-4466-8CA5-81E0E8CEE03E}" type="pres">
      <dgm:prSet presAssocID="{937510EE-55A5-4FC0-8E0C-112160020124}" presName="bgRect" presStyleLbl="bgShp" presStyleIdx="2" presStyleCnt="5"/>
      <dgm:spPr/>
    </dgm:pt>
    <dgm:pt modelId="{AE1C1ACF-C15F-405A-A4E0-ABD6E76B7DFE}" type="pres">
      <dgm:prSet presAssocID="{937510EE-55A5-4FC0-8E0C-11216002012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E20DA54-55DD-414C-AC04-5651F68C58FC}" type="pres">
      <dgm:prSet presAssocID="{937510EE-55A5-4FC0-8E0C-112160020124}" presName="spaceRect" presStyleCnt="0"/>
      <dgm:spPr/>
    </dgm:pt>
    <dgm:pt modelId="{5DF31EEC-74B8-4162-AC43-6E492C81148E}" type="pres">
      <dgm:prSet presAssocID="{937510EE-55A5-4FC0-8E0C-112160020124}" presName="parTx" presStyleLbl="revTx" presStyleIdx="2" presStyleCnt="5">
        <dgm:presLayoutVars>
          <dgm:chMax val="0"/>
          <dgm:chPref val="0"/>
        </dgm:presLayoutVars>
      </dgm:prSet>
      <dgm:spPr/>
    </dgm:pt>
    <dgm:pt modelId="{E848F1E2-374A-4D53-ADAF-94757A45FC48}" type="pres">
      <dgm:prSet presAssocID="{62161A44-1112-41B6-A3D5-AEA049798A68}" presName="sibTrans" presStyleCnt="0"/>
      <dgm:spPr/>
    </dgm:pt>
    <dgm:pt modelId="{EE7A3AC6-2AF3-4E5B-A731-F09BF6B6ADFD}" type="pres">
      <dgm:prSet presAssocID="{68E0C316-B4D6-47DB-9F04-A610A7A0188D}" presName="compNode" presStyleCnt="0"/>
      <dgm:spPr/>
    </dgm:pt>
    <dgm:pt modelId="{F239491F-D26E-466A-A357-5A43EA985F1D}" type="pres">
      <dgm:prSet presAssocID="{68E0C316-B4D6-47DB-9F04-A610A7A0188D}" presName="bgRect" presStyleLbl="bgShp" presStyleIdx="3" presStyleCnt="5"/>
      <dgm:spPr/>
    </dgm:pt>
    <dgm:pt modelId="{83D67932-8C0D-4AEB-82E9-43272483550A}" type="pres">
      <dgm:prSet presAssocID="{68E0C316-B4D6-47DB-9F04-A610A7A0188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05DCA83-BC0F-4466-BCA7-4166EF40F883}" type="pres">
      <dgm:prSet presAssocID="{68E0C316-B4D6-47DB-9F04-A610A7A0188D}" presName="spaceRect" presStyleCnt="0"/>
      <dgm:spPr/>
    </dgm:pt>
    <dgm:pt modelId="{FDC6F274-648A-451C-B5CB-A06A5C0FAA3D}" type="pres">
      <dgm:prSet presAssocID="{68E0C316-B4D6-47DB-9F04-A610A7A0188D}" presName="parTx" presStyleLbl="revTx" presStyleIdx="3" presStyleCnt="5">
        <dgm:presLayoutVars>
          <dgm:chMax val="0"/>
          <dgm:chPref val="0"/>
        </dgm:presLayoutVars>
      </dgm:prSet>
      <dgm:spPr/>
    </dgm:pt>
    <dgm:pt modelId="{58E048B1-770F-4484-8F1D-B76490A1FAED}" type="pres">
      <dgm:prSet presAssocID="{D1973B4B-8405-4BC1-8D0E-EF1B7EEF8432}" presName="sibTrans" presStyleCnt="0"/>
      <dgm:spPr/>
    </dgm:pt>
    <dgm:pt modelId="{056F2EE0-8C47-4FF1-A2E5-32D9C43F4FCC}" type="pres">
      <dgm:prSet presAssocID="{E4A088DA-45A9-42A4-80CC-797FF5DA1ACB}" presName="compNode" presStyleCnt="0"/>
      <dgm:spPr/>
    </dgm:pt>
    <dgm:pt modelId="{7989DC4F-54AE-4171-A46C-2F6B15B313CE}" type="pres">
      <dgm:prSet presAssocID="{E4A088DA-45A9-42A4-80CC-797FF5DA1ACB}" presName="bgRect" presStyleLbl="bgShp" presStyleIdx="4" presStyleCnt="5"/>
      <dgm:spPr/>
    </dgm:pt>
    <dgm:pt modelId="{04E6B056-F070-4B8A-B173-1832ABD8071F}" type="pres">
      <dgm:prSet presAssocID="{E4A088DA-45A9-42A4-80CC-797FF5DA1A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9430750-E58D-4A27-8B76-D64580F93EF3}" type="pres">
      <dgm:prSet presAssocID="{E4A088DA-45A9-42A4-80CC-797FF5DA1ACB}" presName="spaceRect" presStyleCnt="0"/>
      <dgm:spPr/>
    </dgm:pt>
    <dgm:pt modelId="{D6F84C4E-1403-4C6A-8928-FDD9414FD234}" type="pres">
      <dgm:prSet presAssocID="{E4A088DA-45A9-42A4-80CC-797FF5DA1AC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69B0008-3ACE-438B-BFC5-CCEF203D63D5}" type="presOf" srcId="{E4A088DA-45A9-42A4-80CC-797FF5DA1ACB}" destId="{D6F84C4E-1403-4C6A-8928-FDD9414FD234}" srcOrd="0" destOrd="0" presId="urn:microsoft.com/office/officeart/2018/2/layout/IconVerticalSolidList"/>
    <dgm:cxn modelId="{4549E563-01B9-44FB-B178-3DC65FDA14AB}" srcId="{FA592A51-F525-4B0C-ADAF-67CC8E8E49CC}" destId="{937510EE-55A5-4FC0-8E0C-112160020124}" srcOrd="2" destOrd="0" parTransId="{E72DB534-4644-48E5-B1FF-4C1862F85BF8}" sibTransId="{62161A44-1112-41B6-A3D5-AEA049798A68}"/>
    <dgm:cxn modelId="{F2301B67-5412-4FD3-A3AC-A9C8F6504966}" type="presOf" srcId="{68E0C316-B4D6-47DB-9F04-A610A7A0188D}" destId="{FDC6F274-648A-451C-B5CB-A06A5C0FAA3D}" srcOrd="0" destOrd="0" presId="urn:microsoft.com/office/officeart/2018/2/layout/IconVerticalSolidList"/>
    <dgm:cxn modelId="{DA82B851-EE9B-4D8A-902B-E0A0F3AA10EF}" type="presOf" srcId="{FA592A51-F525-4B0C-ADAF-67CC8E8E49CC}" destId="{DBA8B0A2-3239-44C6-84C0-5E4DC6C588B7}" srcOrd="0" destOrd="0" presId="urn:microsoft.com/office/officeart/2018/2/layout/IconVerticalSolidList"/>
    <dgm:cxn modelId="{B56AAB81-8404-471E-9361-B9DFB25E49E6}" srcId="{FA592A51-F525-4B0C-ADAF-67CC8E8E49CC}" destId="{A50FE237-340A-40D5-9B53-B70BB04E341F}" srcOrd="0" destOrd="0" parTransId="{60B67ED2-8DD0-47FB-AC77-A51454929081}" sibTransId="{C162EA5D-CB83-431A-BC2A-2B7CF8931C3C}"/>
    <dgm:cxn modelId="{1AF2BC93-C0C5-4AEA-803A-0346DA790F4E}" type="presOf" srcId="{6F326A38-5036-41A3-8415-E65EB103A047}" destId="{DBCA108A-098D-4781-A359-F2FEF55D4BB7}" srcOrd="0" destOrd="0" presId="urn:microsoft.com/office/officeart/2018/2/layout/IconVerticalSolidList"/>
    <dgm:cxn modelId="{6BEDB098-D282-4F86-9ABB-BC0169220224}" type="presOf" srcId="{A50FE237-340A-40D5-9B53-B70BB04E341F}" destId="{6E3B6606-C7EE-452F-B619-9D0D14462AD4}" srcOrd="0" destOrd="0" presId="urn:microsoft.com/office/officeart/2018/2/layout/IconVerticalSolidList"/>
    <dgm:cxn modelId="{8A19DBCD-2F99-4BF4-8E24-2638963A0F0B}" srcId="{FA592A51-F525-4B0C-ADAF-67CC8E8E49CC}" destId="{6F326A38-5036-41A3-8415-E65EB103A047}" srcOrd="1" destOrd="0" parTransId="{96AA7159-F5BD-41AA-A8C1-599C95F82168}" sibTransId="{06BFF428-A42F-458B-B971-18260A46F593}"/>
    <dgm:cxn modelId="{65F1FBD2-CD8F-420D-B97A-D773BAA4A289}" srcId="{FA592A51-F525-4B0C-ADAF-67CC8E8E49CC}" destId="{68E0C316-B4D6-47DB-9F04-A610A7A0188D}" srcOrd="3" destOrd="0" parTransId="{597AAB12-F887-4986-B18B-2064A5F8D5FB}" sibTransId="{D1973B4B-8405-4BC1-8D0E-EF1B7EEF8432}"/>
    <dgm:cxn modelId="{317816DC-32D3-4882-9383-E8C327AC3BF4}" srcId="{FA592A51-F525-4B0C-ADAF-67CC8E8E49CC}" destId="{E4A088DA-45A9-42A4-80CC-797FF5DA1ACB}" srcOrd="4" destOrd="0" parTransId="{95224164-6DE4-4194-AAF3-8613722DEEDC}" sibTransId="{DDD94364-0F33-4290-A978-11F04C17A822}"/>
    <dgm:cxn modelId="{84246DDF-6E29-4AE2-B0BA-64F35DA13A20}" type="presOf" srcId="{937510EE-55A5-4FC0-8E0C-112160020124}" destId="{5DF31EEC-74B8-4162-AC43-6E492C81148E}" srcOrd="0" destOrd="0" presId="urn:microsoft.com/office/officeart/2018/2/layout/IconVerticalSolidList"/>
    <dgm:cxn modelId="{7FDF4AC4-9AFC-474F-8A82-79220BF223D5}" type="presParOf" srcId="{DBA8B0A2-3239-44C6-84C0-5E4DC6C588B7}" destId="{EC00D4EA-53B5-4453-A163-4694C4B220F1}" srcOrd="0" destOrd="0" presId="urn:microsoft.com/office/officeart/2018/2/layout/IconVerticalSolidList"/>
    <dgm:cxn modelId="{27674DF0-4CE6-4F0E-AD83-FCBAF22E895C}" type="presParOf" srcId="{EC00D4EA-53B5-4453-A163-4694C4B220F1}" destId="{A576C7C5-A658-4F19-9911-8BDF1D712953}" srcOrd="0" destOrd="0" presId="urn:microsoft.com/office/officeart/2018/2/layout/IconVerticalSolidList"/>
    <dgm:cxn modelId="{A2CFEFFE-C076-4686-800A-203F0421941D}" type="presParOf" srcId="{EC00D4EA-53B5-4453-A163-4694C4B220F1}" destId="{7344D38F-6C5F-4574-BB87-E70E14DC98E6}" srcOrd="1" destOrd="0" presId="urn:microsoft.com/office/officeart/2018/2/layout/IconVerticalSolidList"/>
    <dgm:cxn modelId="{E9ADFEE9-C741-433C-BA05-349EDA7263D2}" type="presParOf" srcId="{EC00D4EA-53B5-4453-A163-4694C4B220F1}" destId="{5A57909C-1436-4826-8BBB-D387CDCE6FEE}" srcOrd="2" destOrd="0" presId="urn:microsoft.com/office/officeart/2018/2/layout/IconVerticalSolidList"/>
    <dgm:cxn modelId="{422FB180-1453-45EE-BE1F-5454A4893267}" type="presParOf" srcId="{EC00D4EA-53B5-4453-A163-4694C4B220F1}" destId="{6E3B6606-C7EE-452F-B619-9D0D14462AD4}" srcOrd="3" destOrd="0" presId="urn:microsoft.com/office/officeart/2018/2/layout/IconVerticalSolidList"/>
    <dgm:cxn modelId="{FA17481C-9F70-4ED2-9877-16E44098C898}" type="presParOf" srcId="{DBA8B0A2-3239-44C6-84C0-5E4DC6C588B7}" destId="{68B3BB7D-0E2B-4E06-98B6-B5631DCC9EB5}" srcOrd="1" destOrd="0" presId="urn:microsoft.com/office/officeart/2018/2/layout/IconVerticalSolidList"/>
    <dgm:cxn modelId="{FFBB720C-99E5-4026-AC69-A4B83561FB6B}" type="presParOf" srcId="{DBA8B0A2-3239-44C6-84C0-5E4DC6C588B7}" destId="{D311DABD-54EA-4BBA-BCD1-9CDCFCF68CB5}" srcOrd="2" destOrd="0" presId="urn:microsoft.com/office/officeart/2018/2/layout/IconVerticalSolidList"/>
    <dgm:cxn modelId="{505A51D5-C3EC-4FCE-8A5A-596042FE677A}" type="presParOf" srcId="{D311DABD-54EA-4BBA-BCD1-9CDCFCF68CB5}" destId="{471EF4B2-C2CE-4409-904D-A6A6C2BA5531}" srcOrd="0" destOrd="0" presId="urn:microsoft.com/office/officeart/2018/2/layout/IconVerticalSolidList"/>
    <dgm:cxn modelId="{0AA6C27E-BD16-42BF-90F9-82A09F008214}" type="presParOf" srcId="{D311DABD-54EA-4BBA-BCD1-9CDCFCF68CB5}" destId="{F3867578-DBFA-41D7-876A-B89D0061BADD}" srcOrd="1" destOrd="0" presId="urn:microsoft.com/office/officeart/2018/2/layout/IconVerticalSolidList"/>
    <dgm:cxn modelId="{2B4F7F09-CD8F-439A-A9F1-7CAAA93DB1FD}" type="presParOf" srcId="{D311DABD-54EA-4BBA-BCD1-9CDCFCF68CB5}" destId="{6E758BBD-D336-481F-9E65-48EB0755AE3E}" srcOrd="2" destOrd="0" presId="urn:microsoft.com/office/officeart/2018/2/layout/IconVerticalSolidList"/>
    <dgm:cxn modelId="{67BE853B-0BDF-4F7E-B41A-A5E61825EBD2}" type="presParOf" srcId="{D311DABD-54EA-4BBA-BCD1-9CDCFCF68CB5}" destId="{DBCA108A-098D-4781-A359-F2FEF55D4BB7}" srcOrd="3" destOrd="0" presId="urn:microsoft.com/office/officeart/2018/2/layout/IconVerticalSolidList"/>
    <dgm:cxn modelId="{F878DEB5-A23F-4B2A-B903-48B9DFC8DF1A}" type="presParOf" srcId="{DBA8B0A2-3239-44C6-84C0-5E4DC6C588B7}" destId="{08AB9878-4169-445B-8216-ECA9F08498E2}" srcOrd="3" destOrd="0" presId="urn:microsoft.com/office/officeart/2018/2/layout/IconVerticalSolidList"/>
    <dgm:cxn modelId="{2FB77ACE-D710-45B5-B3D3-6A51DEA63A4E}" type="presParOf" srcId="{DBA8B0A2-3239-44C6-84C0-5E4DC6C588B7}" destId="{D7CCC46A-9887-4150-A552-036E5834CCF2}" srcOrd="4" destOrd="0" presId="urn:microsoft.com/office/officeart/2018/2/layout/IconVerticalSolidList"/>
    <dgm:cxn modelId="{F061DE92-8A50-4647-8F99-57D808B626D6}" type="presParOf" srcId="{D7CCC46A-9887-4150-A552-036E5834CCF2}" destId="{25C7E23E-FB3D-4466-8CA5-81E0E8CEE03E}" srcOrd="0" destOrd="0" presId="urn:microsoft.com/office/officeart/2018/2/layout/IconVerticalSolidList"/>
    <dgm:cxn modelId="{A294B442-48D1-4192-A5A6-1B08804BD070}" type="presParOf" srcId="{D7CCC46A-9887-4150-A552-036E5834CCF2}" destId="{AE1C1ACF-C15F-405A-A4E0-ABD6E76B7DFE}" srcOrd="1" destOrd="0" presId="urn:microsoft.com/office/officeart/2018/2/layout/IconVerticalSolidList"/>
    <dgm:cxn modelId="{16502B5C-0155-4425-BC0A-3AC65F3AD8D6}" type="presParOf" srcId="{D7CCC46A-9887-4150-A552-036E5834CCF2}" destId="{BE20DA54-55DD-414C-AC04-5651F68C58FC}" srcOrd="2" destOrd="0" presId="urn:microsoft.com/office/officeart/2018/2/layout/IconVerticalSolidList"/>
    <dgm:cxn modelId="{D4293A42-9BA9-49B0-9917-61369E0EF8D4}" type="presParOf" srcId="{D7CCC46A-9887-4150-A552-036E5834CCF2}" destId="{5DF31EEC-74B8-4162-AC43-6E492C81148E}" srcOrd="3" destOrd="0" presId="urn:microsoft.com/office/officeart/2018/2/layout/IconVerticalSolidList"/>
    <dgm:cxn modelId="{196B81AD-A1EB-49B7-B01E-B803D4E073FF}" type="presParOf" srcId="{DBA8B0A2-3239-44C6-84C0-5E4DC6C588B7}" destId="{E848F1E2-374A-4D53-ADAF-94757A45FC48}" srcOrd="5" destOrd="0" presId="urn:microsoft.com/office/officeart/2018/2/layout/IconVerticalSolidList"/>
    <dgm:cxn modelId="{838B1B02-BF03-4E1A-8A7F-F5466652319A}" type="presParOf" srcId="{DBA8B0A2-3239-44C6-84C0-5E4DC6C588B7}" destId="{EE7A3AC6-2AF3-4E5B-A731-F09BF6B6ADFD}" srcOrd="6" destOrd="0" presId="urn:microsoft.com/office/officeart/2018/2/layout/IconVerticalSolidList"/>
    <dgm:cxn modelId="{EEBEB185-06A0-477D-B0F1-BFF4976059A2}" type="presParOf" srcId="{EE7A3AC6-2AF3-4E5B-A731-F09BF6B6ADFD}" destId="{F239491F-D26E-466A-A357-5A43EA985F1D}" srcOrd="0" destOrd="0" presId="urn:microsoft.com/office/officeart/2018/2/layout/IconVerticalSolidList"/>
    <dgm:cxn modelId="{C07370E9-C40B-49A6-8678-EBC395DD970F}" type="presParOf" srcId="{EE7A3AC6-2AF3-4E5B-A731-F09BF6B6ADFD}" destId="{83D67932-8C0D-4AEB-82E9-43272483550A}" srcOrd="1" destOrd="0" presId="urn:microsoft.com/office/officeart/2018/2/layout/IconVerticalSolidList"/>
    <dgm:cxn modelId="{696CCDDD-4AD4-42F3-BBCE-18AC7D6C8F01}" type="presParOf" srcId="{EE7A3AC6-2AF3-4E5B-A731-F09BF6B6ADFD}" destId="{D05DCA83-BC0F-4466-BCA7-4166EF40F883}" srcOrd="2" destOrd="0" presId="urn:microsoft.com/office/officeart/2018/2/layout/IconVerticalSolidList"/>
    <dgm:cxn modelId="{F550F6DD-3F24-4380-A220-685FFDE9BC01}" type="presParOf" srcId="{EE7A3AC6-2AF3-4E5B-A731-F09BF6B6ADFD}" destId="{FDC6F274-648A-451C-B5CB-A06A5C0FAA3D}" srcOrd="3" destOrd="0" presId="urn:microsoft.com/office/officeart/2018/2/layout/IconVerticalSolidList"/>
    <dgm:cxn modelId="{78FF56E1-118F-48C5-A26C-A378A60B5F89}" type="presParOf" srcId="{DBA8B0A2-3239-44C6-84C0-5E4DC6C588B7}" destId="{58E048B1-770F-4484-8F1D-B76490A1FAED}" srcOrd="7" destOrd="0" presId="urn:microsoft.com/office/officeart/2018/2/layout/IconVerticalSolidList"/>
    <dgm:cxn modelId="{55B108B7-56C6-4972-A7A1-007298639E57}" type="presParOf" srcId="{DBA8B0A2-3239-44C6-84C0-5E4DC6C588B7}" destId="{056F2EE0-8C47-4FF1-A2E5-32D9C43F4FCC}" srcOrd="8" destOrd="0" presId="urn:microsoft.com/office/officeart/2018/2/layout/IconVerticalSolidList"/>
    <dgm:cxn modelId="{33BB35E3-EF89-436A-A5BC-693326DE170C}" type="presParOf" srcId="{056F2EE0-8C47-4FF1-A2E5-32D9C43F4FCC}" destId="{7989DC4F-54AE-4171-A46C-2F6B15B313CE}" srcOrd="0" destOrd="0" presId="urn:microsoft.com/office/officeart/2018/2/layout/IconVerticalSolidList"/>
    <dgm:cxn modelId="{AC4D4373-FAC5-4908-91CA-FE07DDDA2D40}" type="presParOf" srcId="{056F2EE0-8C47-4FF1-A2E5-32D9C43F4FCC}" destId="{04E6B056-F070-4B8A-B173-1832ABD8071F}" srcOrd="1" destOrd="0" presId="urn:microsoft.com/office/officeart/2018/2/layout/IconVerticalSolidList"/>
    <dgm:cxn modelId="{AA6B5FC5-2BD6-4C73-ADDD-964E434E1AAF}" type="presParOf" srcId="{056F2EE0-8C47-4FF1-A2E5-32D9C43F4FCC}" destId="{F9430750-E58D-4A27-8B76-D64580F93EF3}" srcOrd="2" destOrd="0" presId="urn:microsoft.com/office/officeart/2018/2/layout/IconVerticalSolidList"/>
    <dgm:cxn modelId="{C2B87826-9A10-4809-B20D-9BC488C83146}" type="presParOf" srcId="{056F2EE0-8C47-4FF1-A2E5-32D9C43F4FCC}" destId="{D6F84C4E-1403-4C6A-8928-FDD9414FD2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1AB107-CF44-4489-87DE-523D34D489F1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AFB52F-A14E-412E-9BA3-1D3386227106}">
      <dgm:prSet/>
      <dgm:spPr/>
      <dgm:t>
        <a:bodyPr/>
        <a:lstStyle/>
        <a:p>
          <a:r>
            <a:rPr lang="en-US" dirty="0"/>
            <a:t>Pavement condition assessments every     2-3 years since 2006</a:t>
          </a:r>
        </a:p>
      </dgm:t>
    </dgm:pt>
    <dgm:pt modelId="{819C9CA8-E1A2-415D-9B4C-86109393937D}" type="parTrans" cxnId="{A53BC0C4-CD49-402B-8218-81E2645915EE}">
      <dgm:prSet/>
      <dgm:spPr/>
      <dgm:t>
        <a:bodyPr/>
        <a:lstStyle/>
        <a:p>
          <a:endParaRPr lang="en-US"/>
        </a:p>
      </dgm:t>
    </dgm:pt>
    <dgm:pt modelId="{7D7F7293-D8C8-4C8F-A373-6B27228542CD}" type="sibTrans" cxnId="{A53BC0C4-CD49-402B-8218-81E2645915EE}">
      <dgm:prSet/>
      <dgm:spPr/>
      <dgm:t>
        <a:bodyPr/>
        <a:lstStyle/>
        <a:p>
          <a:endParaRPr lang="en-US"/>
        </a:p>
      </dgm:t>
    </dgm:pt>
    <dgm:pt modelId="{7A316002-8399-4919-9E2A-40ABD64B037F}">
      <dgm:prSet/>
      <dgm:spPr/>
      <dgm:t>
        <a:bodyPr/>
        <a:lstStyle/>
        <a:p>
          <a:r>
            <a:rPr lang="en-US"/>
            <a:t>Manual/walking (2007, 2009)</a:t>
          </a:r>
        </a:p>
      </dgm:t>
    </dgm:pt>
    <dgm:pt modelId="{0CDADBB4-6539-495D-9CB2-BE09A5872901}" type="parTrans" cxnId="{9F79F20B-5FF3-45B6-A82E-F68DFA5A646B}">
      <dgm:prSet/>
      <dgm:spPr/>
      <dgm:t>
        <a:bodyPr/>
        <a:lstStyle/>
        <a:p>
          <a:endParaRPr lang="en-US"/>
        </a:p>
      </dgm:t>
    </dgm:pt>
    <dgm:pt modelId="{807BEE70-C45F-4E48-A5AF-5F5FEA92EA4D}" type="sibTrans" cxnId="{9F79F20B-5FF3-45B6-A82E-F68DFA5A646B}">
      <dgm:prSet/>
      <dgm:spPr/>
      <dgm:t>
        <a:bodyPr/>
        <a:lstStyle/>
        <a:p>
          <a:endParaRPr lang="en-US"/>
        </a:p>
      </dgm:t>
    </dgm:pt>
    <dgm:pt modelId="{FAE6C29D-F254-4B18-B85F-D7588A204249}">
      <dgm:prSet/>
      <dgm:spPr/>
      <dgm:t>
        <a:bodyPr/>
        <a:lstStyle/>
        <a:p>
          <a:r>
            <a:rPr lang="en-US" dirty="0"/>
            <a:t>Semi-automated (2011, 2013, 2016, 2018)</a:t>
          </a:r>
        </a:p>
      </dgm:t>
    </dgm:pt>
    <dgm:pt modelId="{898A27A4-59CD-4A6D-8635-CC6DFCD87A55}" type="parTrans" cxnId="{46F434F4-A0AD-461D-B2A3-50D0F8E92A9F}">
      <dgm:prSet/>
      <dgm:spPr/>
      <dgm:t>
        <a:bodyPr/>
        <a:lstStyle/>
        <a:p>
          <a:endParaRPr lang="en-US"/>
        </a:p>
      </dgm:t>
    </dgm:pt>
    <dgm:pt modelId="{C01E8DA0-A685-457B-9086-61AE5851485C}" type="sibTrans" cxnId="{46F434F4-A0AD-461D-B2A3-50D0F8E92A9F}">
      <dgm:prSet/>
      <dgm:spPr/>
      <dgm:t>
        <a:bodyPr/>
        <a:lstStyle/>
        <a:p>
          <a:endParaRPr lang="en-US"/>
        </a:p>
      </dgm:t>
    </dgm:pt>
    <dgm:pt modelId="{D36707B5-A649-44F6-A0EB-84C60F3DD3F6}">
      <dgm:prSet/>
      <dgm:spPr/>
      <dgm:t>
        <a:bodyPr/>
        <a:lstStyle/>
        <a:p>
          <a:r>
            <a:rPr lang="en-US" dirty="0"/>
            <a:t>Fully-automated (2019)</a:t>
          </a:r>
        </a:p>
      </dgm:t>
    </dgm:pt>
    <dgm:pt modelId="{ACC92BE8-1EA8-40E0-9F8B-8BAA395B8E1E}" type="parTrans" cxnId="{EB3CB171-8D53-42A9-B7C1-333D5975375A}">
      <dgm:prSet/>
      <dgm:spPr/>
      <dgm:t>
        <a:bodyPr/>
        <a:lstStyle/>
        <a:p>
          <a:endParaRPr lang="en-US"/>
        </a:p>
      </dgm:t>
    </dgm:pt>
    <dgm:pt modelId="{F507E753-C1CC-471E-B339-9FF7824A9EE6}" type="sibTrans" cxnId="{EB3CB171-8D53-42A9-B7C1-333D5975375A}">
      <dgm:prSet/>
      <dgm:spPr/>
      <dgm:t>
        <a:bodyPr/>
        <a:lstStyle/>
        <a:p>
          <a:endParaRPr lang="en-US"/>
        </a:p>
      </dgm:t>
    </dgm:pt>
    <dgm:pt modelId="{C4057109-9EC6-422F-AB64-4FDCC37D80D3}">
      <dgm:prSet/>
      <dgm:spPr/>
      <dgm:t>
        <a:bodyPr/>
        <a:lstStyle/>
        <a:p>
          <a:r>
            <a:rPr lang="en-US"/>
            <a:t>Incremental improvements over time</a:t>
          </a:r>
        </a:p>
      </dgm:t>
    </dgm:pt>
    <dgm:pt modelId="{D17E361B-9039-4AC9-BC37-53A2874AE247}" type="parTrans" cxnId="{75F6996D-0769-4669-B342-EE4C3F350964}">
      <dgm:prSet/>
      <dgm:spPr/>
      <dgm:t>
        <a:bodyPr/>
        <a:lstStyle/>
        <a:p>
          <a:endParaRPr lang="en-US"/>
        </a:p>
      </dgm:t>
    </dgm:pt>
    <dgm:pt modelId="{9B2FEAB2-B948-4DEF-A6FC-52CA8D62CA7B}" type="sibTrans" cxnId="{75F6996D-0769-4669-B342-EE4C3F350964}">
      <dgm:prSet/>
      <dgm:spPr/>
      <dgm:t>
        <a:bodyPr/>
        <a:lstStyle/>
        <a:p>
          <a:endParaRPr lang="en-US"/>
        </a:p>
      </dgm:t>
    </dgm:pt>
    <dgm:pt modelId="{DC584803-66C2-4892-B8B3-180C4FF3FD12}">
      <dgm:prSet/>
      <dgm:spPr/>
      <dgm:t>
        <a:bodyPr/>
        <a:lstStyle/>
        <a:p>
          <a:r>
            <a:rPr lang="en-US"/>
            <a:t>Improved condition assessments</a:t>
          </a:r>
        </a:p>
      </dgm:t>
    </dgm:pt>
    <dgm:pt modelId="{FDC267D8-CFB9-4A48-931C-6EBACFEDA144}" type="parTrans" cxnId="{B981D767-427D-4039-BF94-4F2F174E790C}">
      <dgm:prSet/>
      <dgm:spPr/>
      <dgm:t>
        <a:bodyPr/>
        <a:lstStyle/>
        <a:p>
          <a:endParaRPr lang="en-US"/>
        </a:p>
      </dgm:t>
    </dgm:pt>
    <dgm:pt modelId="{52C361EF-CB85-4EF3-86AB-9BB6E28C4D18}" type="sibTrans" cxnId="{B981D767-427D-4039-BF94-4F2F174E790C}">
      <dgm:prSet/>
      <dgm:spPr/>
      <dgm:t>
        <a:bodyPr/>
        <a:lstStyle/>
        <a:p>
          <a:endParaRPr lang="en-US"/>
        </a:p>
      </dgm:t>
    </dgm:pt>
    <dgm:pt modelId="{D9DE7C8B-BADA-4199-88C0-821D1D65F0A5}">
      <dgm:prSet/>
      <dgm:spPr/>
      <dgm:t>
        <a:bodyPr/>
        <a:lstStyle/>
        <a:p>
          <a:r>
            <a:rPr lang="en-US" dirty="0"/>
            <a:t>Consistent, reliable</a:t>
          </a:r>
        </a:p>
      </dgm:t>
    </dgm:pt>
    <dgm:pt modelId="{75310AF6-9FD8-46FD-9D7D-43AB8240F4F6}" type="parTrans" cxnId="{3FFF1C2C-83A7-4562-87AE-BDAAA9B91825}">
      <dgm:prSet/>
      <dgm:spPr/>
      <dgm:t>
        <a:bodyPr/>
        <a:lstStyle/>
        <a:p>
          <a:endParaRPr lang="en-US"/>
        </a:p>
      </dgm:t>
    </dgm:pt>
    <dgm:pt modelId="{E607CE9C-B505-4431-90AC-C3462EFD04E7}" type="sibTrans" cxnId="{3FFF1C2C-83A7-4562-87AE-BDAAA9B91825}">
      <dgm:prSet/>
      <dgm:spPr/>
      <dgm:t>
        <a:bodyPr/>
        <a:lstStyle/>
        <a:p>
          <a:endParaRPr lang="en-US"/>
        </a:p>
      </dgm:t>
    </dgm:pt>
    <dgm:pt modelId="{45958078-8619-4331-8B84-05F241701579}">
      <dgm:prSet/>
      <dgm:spPr/>
      <dgm:t>
        <a:bodyPr/>
        <a:lstStyle/>
        <a:p>
          <a:r>
            <a:rPr lang="en-US" dirty="0"/>
            <a:t>Improved software</a:t>
          </a:r>
        </a:p>
      </dgm:t>
    </dgm:pt>
    <dgm:pt modelId="{0C90DDC2-6B6A-4FC0-B007-EB41B0DF5442}" type="parTrans" cxnId="{3C90664A-5D35-4977-8342-C12D30E94004}">
      <dgm:prSet/>
      <dgm:spPr/>
      <dgm:t>
        <a:bodyPr/>
        <a:lstStyle/>
        <a:p>
          <a:endParaRPr lang="en-US"/>
        </a:p>
      </dgm:t>
    </dgm:pt>
    <dgm:pt modelId="{E0DEE9F5-E278-4EAC-9016-B7D6D59D0C72}" type="sibTrans" cxnId="{3C90664A-5D35-4977-8342-C12D30E94004}">
      <dgm:prSet/>
      <dgm:spPr/>
      <dgm:t>
        <a:bodyPr/>
        <a:lstStyle/>
        <a:p>
          <a:endParaRPr lang="en-US"/>
        </a:p>
      </dgm:t>
    </dgm:pt>
    <dgm:pt modelId="{86AD2A24-76B5-412B-AA90-22E2D2D194BB}">
      <dgm:prSet/>
      <dgm:spPr/>
      <dgm:t>
        <a:bodyPr/>
        <a:lstStyle/>
        <a:p>
          <a:r>
            <a:rPr lang="en-US"/>
            <a:t>User-friendly</a:t>
          </a:r>
        </a:p>
      </dgm:t>
    </dgm:pt>
    <dgm:pt modelId="{A47041B3-2352-43F7-900E-885B22C69FEE}" type="parTrans" cxnId="{7966D01B-330B-443E-B806-60AB15E2BF0D}">
      <dgm:prSet/>
      <dgm:spPr/>
      <dgm:t>
        <a:bodyPr/>
        <a:lstStyle/>
        <a:p>
          <a:endParaRPr lang="en-US"/>
        </a:p>
      </dgm:t>
    </dgm:pt>
    <dgm:pt modelId="{4B3AC70F-3C64-48DB-BD57-3B468DB95B84}" type="sibTrans" cxnId="{7966D01B-330B-443E-B806-60AB15E2BF0D}">
      <dgm:prSet/>
      <dgm:spPr/>
      <dgm:t>
        <a:bodyPr/>
        <a:lstStyle/>
        <a:p>
          <a:endParaRPr lang="en-US"/>
        </a:p>
      </dgm:t>
    </dgm:pt>
    <dgm:pt modelId="{89F801F5-912D-4F55-8200-D1DF8977A4B8}">
      <dgm:prSet/>
      <dgm:spPr/>
      <dgm:t>
        <a:bodyPr/>
        <a:lstStyle/>
        <a:p>
          <a:endParaRPr lang="en-US" dirty="0"/>
        </a:p>
      </dgm:t>
    </dgm:pt>
    <dgm:pt modelId="{593EB163-B6FF-42E1-90D5-2232EED20532}" type="parTrans" cxnId="{30BD29B0-D619-4C39-84D9-D3981F899A96}">
      <dgm:prSet/>
      <dgm:spPr/>
      <dgm:t>
        <a:bodyPr/>
        <a:lstStyle/>
        <a:p>
          <a:endParaRPr lang="en-US"/>
        </a:p>
      </dgm:t>
    </dgm:pt>
    <dgm:pt modelId="{B3694A50-A2D5-4ACC-AFC6-F0DB1D23353C}" type="sibTrans" cxnId="{30BD29B0-D619-4C39-84D9-D3981F899A96}">
      <dgm:prSet/>
      <dgm:spPr/>
      <dgm:t>
        <a:bodyPr/>
        <a:lstStyle/>
        <a:p>
          <a:endParaRPr lang="en-US"/>
        </a:p>
      </dgm:t>
    </dgm:pt>
    <dgm:pt modelId="{DF0B0697-2097-43F0-9052-39C016248113}">
      <dgm:prSet/>
      <dgm:spPr/>
      <dgm:t>
        <a:bodyPr/>
        <a:lstStyle/>
        <a:p>
          <a:endParaRPr lang="en-US"/>
        </a:p>
      </dgm:t>
    </dgm:pt>
    <dgm:pt modelId="{507C77ED-6EB9-4B14-A8B9-982DEA8C4C58}" type="parTrans" cxnId="{5A08A835-8DDE-4D2F-BA22-65781112F240}">
      <dgm:prSet/>
      <dgm:spPr/>
    </dgm:pt>
    <dgm:pt modelId="{EFA21730-4CA1-4726-80B1-1D32A817341D}" type="sibTrans" cxnId="{5A08A835-8DDE-4D2F-BA22-65781112F240}">
      <dgm:prSet/>
      <dgm:spPr/>
    </dgm:pt>
    <dgm:pt modelId="{429A5B0B-2DCD-412D-9F67-AD1F111C6A7D}">
      <dgm:prSet/>
      <dgm:spPr/>
      <dgm:t>
        <a:bodyPr/>
        <a:lstStyle/>
        <a:p>
          <a:endParaRPr lang="en-US" dirty="0"/>
        </a:p>
      </dgm:t>
    </dgm:pt>
    <dgm:pt modelId="{ECA78320-201B-41C9-99F3-0811B2E35779}" type="parTrans" cxnId="{5BDD8B83-6B8A-4A87-AD26-00D3736971F4}">
      <dgm:prSet/>
      <dgm:spPr/>
    </dgm:pt>
    <dgm:pt modelId="{3A2F6C57-FE46-464C-8496-5056F6BA27A3}" type="sibTrans" cxnId="{5BDD8B83-6B8A-4A87-AD26-00D3736971F4}">
      <dgm:prSet/>
      <dgm:spPr/>
    </dgm:pt>
    <dgm:pt modelId="{47B201A8-E237-4312-BD39-F638F30FA121}" type="pres">
      <dgm:prSet presAssocID="{611AB107-CF44-4489-87DE-523D34D489F1}" presName="Name0" presStyleCnt="0">
        <dgm:presLayoutVars>
          <dgm:dir/>
          <dgm:animLvl val="lvl"/>
          <dgm:resizeHandles val="exact"/>
        </dgm:presLayoutVars>
      </dgm:prSet>
      <dgm:spPr/>
    </dgm:pt>
    <dgm:pt modelId="{CB15EC4B-2A65-45D6-A1B9-A1B67CC55832}" type="pres">
      <dgm:prSet presAssocID="{B6AFB52F-A14E-412E-9BA3-1D3386227106}" presName="composite" presStyleCnt="0"/>
      <dgm:spPr/>
    </dgm:pt>
    <dgm:pt modelId="{EBB301CA-16C7-456F-B9F6-331E147513B5}" type="pres">
      <dgm:prSet presAssocID="{B6AFB52F-A14E-412E-9BA3-1D338622710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613F2F4-DF83-4590-80E5-7D125E65F900}" type="pres">
      <dgm:prSet presAssocID="{B6AFB52F-A14E-412E-9BA3-1D3386227106}" presName="desTx" presStyleLbl="alignAccFollowNode1" presStyleIdx="0" presStyleCnt="2">
        <dgm:presLayoutVars>
          <dgm:bulletEnabled val="1"/>
        </dgm:presLayoutVars>
      </dgm:prSet>
      <dgm:spPr/>
    </dgm:pt>
    <dgm:pt modelId="{3FD79E07-8640-4B3A-BB72-FD6368201305}" type="pres">
      <dgm:prSet presAssocID="{7D7F7293-D8C8-4C8F-A373-6B27228542CD}" presName="space" presStyleCnt="0"/>
      <dgm:spPr/>
    </dgm:pt>
    <dgm:pt modelId="{60332861-F99E-4D58-A997-6769B6B0BF4C}" type="pres">
      <dgm:prSet presAssocID="{C4057109-9EC6-422F-AB64-4FDCC37D80D3}" presName="composite" presStyleCnt="0"/>
      <dgm:spPr/>
    </dgm:pt>
    <dgm:pt modelId="{F09782CB-8FFE-469C-9DD1-604035208DDA}" type="pres">
      <dgm:prSet presAssocID="{C4057109-9EC6-422F-AB64-4FDCC37D80D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410533C-5298-431E-8FA5-325EA85FB5BD}" type="pres">
      <dgm:prSet presAssocID="{C4057109-9EC6-422F-AB64-4FDCC37D80D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F79F20B-5FF3-45B6-A82E-F68DFA5A646B}" srcId="{B6AFB52F-A14E-412E-9BA3-1D3386227106}" destId="{7A316002-8399-4919-9E2A-40ABD64B037F}" srcOrd="0" destOrd="0" parTransId="{0CDADBB4-6539-495D-9CB2-BE09A5872901}" sibTransId="{807BEE70-C45F-4E48-A5AF-5F5FEA92EA4D}"/>
    <dgm:cxn modelId="{7966D01B-330B-443E-B806-60AB15E2BF0D}" srcId="{45958078-8619-4331-8B84-05F241701579}" destId="{86AD2A24-76B5-412B-AA90-22E2D2D194BB}" srcOrd="0" destOrd="0" parTransId="{A47041B3-2352-43F7-900E-885B22C69FEE}" sibTransId="{4B3AC70F-3C64-48DB-BD57-3B468DB95B84}"/>
    <dgm:cxn modelId="{3FFF1C2C-83A7-4562-87AE-BDAAA9B91825}" srcId="{DC584803-66C2-4892-B8B3-180C4FF3FD12}" destId="{D9DE7C8B-BADA-4199-88C0-821D1D65F0A5}" srcOrd="0" destOrd="0" parTransId="{75310AF6-9FD8-46FD-9D7D-43AB8240F4F6}" sibTransId="{E607CE9C-B505-4431-90AC-C3462EFD04E7}"/>
    <dgm:cxn modelId="{5A08A835-8DDE-4D2F-BA22-65781112F240}" srcId="{B6AFB52F-A14E-412E-9BA3-1D3386227106}" destId="{DF0B0697-2097-43F0-9052-39C016248113}" srcOrd="1" destOrd="0" parTransId="{507C77ED-6EB9-4B14-A8B9-982DEA8C4C58}" sibTransId="{EFA21730-4CA1-4726-80B1-1D32A817341D}"/>
    <dgm:cxn modelId="{A078915F-BB69-4FCB-97A6-0316F781F9BA}" type="presOf" srcId="{45958078-8619-4331-8B84-05F241701579}" destId="{7410533C-5298-431E-8FA5-325EA85FB5BD}" srcOrd="0" destOrd="3" presId="urn:microsoft.com/office/officeart/2005/8/layout/hList1"/>
    <dgm:cxn modelId="{2F745162-1310-4E94-8103-1E73034F6992}" type="presOf" srcId="{429A5B0B-2DCD-412D-9F67-AD1F111C6A7D}" destId="{C613F2F4-DF83-4590-80E5-7D125E65F900}" srcOrd="0" destOrd="3" presId="urn:microsoft.com/office/officeart/2005/8/layout/hList1"/>
    <dgm:cxn modelId="{30586F45-B012-4210-8B30-C3964CE024BE}" type="presOf" srcId="{86AD2A24-76B5-412B-AA90-22E2D2D194BB}" destId="{7410533C-5298-431E-8FA5-325EA85FB5BD}" srcOrd="0" destOrd="4" presId="urn:microsoft.com/office/officeart/2005/8/layout/hList1"/>
    <dgm:cxn modelId="{B981D767-427D-4039-BF94-4F2F174E790C}" srcId="{C4057109-9EC6-422F-AB64-4FDCC37D80D3}" destId="{DC584803-66C2-4892-B8B3-180C4FF3FD12}" srcOrd="0" destOrd="0" parTransId="{FDC267D8-CFB9-4A48-931C-6EBACFEDA144}" sibTransId="{52C361EF-CB85-4EF3-86AB-9BB6E28C4D18}"/>
    <dgm:cxn modelId="{52600268-3598-40C8-9B2F-058FEC21ABC4}" type="presOf" srcId="{D9DE7C8B-BADA-4199-88C0-821D1D65F0A5}" destId="{7410533C-5298-431E-8FA5-325EA85FB5BD}" srcOrd="0" destOrd="1" presId="urn:microsoft.com/office/officeart/2005/8/layout/hList1"/>
    <dgm:cxn modelId="{FFA65E68-6A22-43EB-9F9E-7B587B17F4D7}" type="presOf" srcId="{C4057109-9EC6-422F-AB64-4FDCC37D80D3}" destId="{F09782CB-8FFE-469C-9DD1-604035208DDA}" srcOrd="0" destOrd="0" presId="urn:microsoft.com/office/officeart/2005/8/layout/hList1"/>
    <dgm:cxn modelId="{3C90664A-5D35-4977-8342-C12D30E94004}" srcId="{C4057109-9EC6-422F-AB64-4FDCC37D80D3}" destId="{45958078-8619-4331-8B84-05F241701579}" srcOrd="2" destOrd="0" parTransId="{0C90DDC2-6B6A-4FC0-B007-EB41B0DF5442}" sibTransId="{E0DEE9F5-E278-4EAC-9016-B7D6D59D0C72}"/>
    <dgm:cxn modelId="{75F6996D-0769-4669-B342-EE4C3F350964}" srcId="{611AB107-CF44-4489-87DE-523D34D489F1}" destId="{C4057109-9EC6-422F-AB64-4FDCC37D80D3}" srcOrd="1" destOrd="0" parTransId="{D17E361B-9039-4AC9-BC37-53A2874AE247}" sibTransId="{9B2FEAB2-B948-4DEF-A6FC-52CA8D62CA7B}"/>
    <dgm:cxn modelId="{EB3CB171-8D53-42A9-B7C1-333D5975375A}" srcId="{B6AFB52F-A14E-412E-9BA3-1D3386227106}" destId="{D36707B5-A649-44F6-A0EB-84C60F3DD3F6}" srcOrd="4" destOrd="0" parTransId="{ACC92BE8-1EA8-40E0-9F8B-8BAA395B8E1E}" sibTransId="{F507E753-C1CC-471E-B339-9FF7824A9EE6}"/>
    <dgm:cxn modelId="{40F23374-EBF0-4689-BD71-90BCE74605E0}" type="presOf" srcId="{DC584803-66C2-4892-B8B3-180C4FF3FD12}" destId="{7410533C-5298-431E-8FA5-325EA85FB5BD}" srcOrd="0" destOrd="0" presId="urn:microsoft.com/office/officeart/2005/8/layout/hList1"/>
    <dgm:cxn modelId="{10E9627C-C20D-4BD1-BE08-E7CD4E26F9AE}" type="presOf" srcId="{FAE6C29D-F254-4B18-B85F-D7588A204249}" destId="{C613F2F4-DF83-4590-80E5-7D125E65F900}" srcOrd="0" destOrd="2" presId="urn:microsoft.com/office/officeart/2005/8/layout/hList1"/>
    <dgm:cxn modelId="{5BDD8B83-6B8A-4A87-AD26-00D3736971F4}" srcId="{B6AFB52F-A14E-412E-9BA3-1D3386227106}" destId="{429A5B0B-2DCD-412D-9F67-AD1F111C6A7D}" srcOrd="3" destOrd="0" parTransId="{ECA78320-201B-41C9-99F3-0811B2E35779}" sibTransId="{3A2F6C57-FE46-464C-8496-5056F6BA27A3}"/>
    <dgm:cxn modelId="{BB2D3885-13EB-4619-BE69-E0F84CCA2235}" type="presOf" srcId="{611AB107-CF44-4489-87DE-523D34D489F1}" destId="{47B201A8-E237-4312-BD39-F638F30FA121}" srcOrd="0" destOrd="0" presId="urn:microsoft.com/office/officeart/2005/8/layout/hList1"/>
    <dgm:cxn modelId="{DFC8E7AA-67A3-491E-AC3F-C1CEEE54B5D3}" type="presOf" srcId="{D36707B5-A649-44F6-A0EB-84C60F3DD3F6}" destId="{C613F2F4-DF83-4590-80E5-7D125E65F900}" srcOrd="0" destOrd="4" presId="urn:microsoft.com/office/officeart/2005/8/layout/hList1"/>
    <dgm:cxn modelId="{30BD29B0-D619-4C39-84D9-D3981F899A96}" srcId="{C4057109-9EC6-422F-AB64-4FDCC37D80D3}" destId="{89F801F5-912D-4F55-8200-D1DF8977A4B8}" srcOrd="1" destOrd="0" parTransId="{593EB163-B6FF-42E1-90D5-2232EED20532}" sibTransId="{B3694A50-A2D5-4ACC-AFC6-F0DB1D23353C}"/>
    <dgm:cxn modelId="{1840D6B0-E3CD-4CC6-843B-56362C5F67AF}" type="presOf" srcId="{DF0B0697-2097-43F0-9052-39C016248113}" destId="{C613F2F4-DF83-4590-80E5-7D125E65F900}" srcOrd="0" destOrd="1" presId="urn:microsoft.com/office/officeart/2005/8/layout/hList1"/>
    <dgm:cxn modelId="{2DD6F2BF-92AF-4253-94DD-FA07016F8BA1}" type="presOf" srcId="{89F801F5-912D-4F55-8200-D1DF8977A4B8}" destId="{7410533C-5298-431E-8FA5-325EA85FB5BD}" srcOrd="0" destOrd="2" presId="urn:microsoft.com/office/officeart/2005/8/layout/hList1"/>
    <dgm:cxn modelId="{A53BC0C4-CD49-402B-8218-81E2645915EE}" srcId="{611AB107-CF44-4489-87DE-523D34D489F1}" destId="{B6AFB52F-A14E-412E-9BA3-1D3386227106}" srcOrd="0" destOrd="0" parTransId="{819C9CA8-E1A2-415D-9B4C-86109393937D}" sibTransId="{7D7F7293-D8C8-4C8F-A373-6B27228542CD}"/>
    <dgm:cxn modelId="{98315AD4-6CB5-4082-89B0-8886CB1D0493}" type="presOf" srcId="{B6AFB52F-A14E-412E-9BA3-1D3386227106}" destId="{EBB301CA-16C7-456F-B9F6-331E147513B5}" srcOrd="0" destOrd="0" presId="urn:microsoft.com/office/officeart/2005/8/layout/hList1"/>
    <dgm:cxn modelId="{7BE5E8D9-F5A4-49D3-B8FE-0BD3129E5884}" type="presOf" srcId="{7A316002-8399-4919-9E2A-40ABD64B037F}" destId="{C613F2F4-DF83-4590-80E5-7D125E65F900}" srcOrd="0" destOrd="0" presId="urn:microsoft.com/office/officeart/2005/8/layout/hList1"/>
    <dgm:cxn modelId="{46F434F4-A0AD-461D-B2A3-50D0F8E92A9F}" srcId="{B6AFB52F-A14E-412E-9BA3-1D3386227106}" destId="{FAE6C29D-F254-4B18-B85F-D7588A204249}" srcOrd="2" destOrd="0" parTransId="{898A27A4-59CD-4A6D-8635-CC6DFCD87A55}" sibTransId="{C01E8DA0-A685-457B-9086-61AE5851485C}"/>
    <dgm:cxn modelId="{00CB66D6-89ED-4E2C-AAA4-6F02D5A40884}" type="presParOf" srcId="{47B201A8-E237-4312-BD39-F638F30FA121}" destId="{CB15EC4B-2A65-45D6-A1B9-A1B67CC55832}" srcOrd="0" destOrd="0" presId="urn:microsoft.com/office/officeart/2005/8/layout/hList1"/>
    <dgm:cxn modelId="{EE20B0DE-42DD-4542-B129-E1550517A6A4}" type="presParOf" srcId="{CB15EC4B-2A65-45D6-A1B9-A1B67CC55832}" destId="{EBB301CA-16C7-456F-B9F6-331E147513B5}" srcOrd="0" destOrd="0" presId="urn:microsoft.com/office/officeart/2005/8/layout/hList1"/>
    <dgm:cxn modelId="{26E59FB0-B520-4B6C-83CC-3AFBC85036A2}" type="presParOf" srcId="{CB15EC4B-2A65-45D6-A1B9-A1B67CC55832}" destId="{C613F2F4-DF83-4590-80E5-7D125E65F900}" srcOrd="1" destOrd="0" presId="urn:microsoft.com/office/officeart/2005/8/layout/hList1"/>
    <dgm:cxn modelId="{75FBCE13-E99D-45F8-9413-EC94910D1CB9}" type="presParOf" srcId="{47B201A8-E237-4312-BD39-F638F30FA121}" destId="{3FD79E07-8640-4B3A-BB72-FD6368201305}" srcOrd="1" destOrd="0" presId="urn:microsoft.com/office/officeart/2005/8/layout/hList1"/>
    <dgm:cxn modelId="{4421B969-39AA-4B8A-B3FC-6B26084DA372}" type="presParOf" srcId="{47B201A8-E237-4312-BD39-F638F30FA121}" destId="{60332861-F99E-4D58-A997-6769B6B0BF4C}" srcOrd="2" destOrd="0" presId="urn:microsoft.com/office/officeart/2005/8/layout/hList1"/>
    <dgm:cxn modelId="{A7778CE6-05B3-4400-A986-E91DC9B57566}" type="presParOf" srcId="{60332861-F99E-4D58-A997-6769B6B0BF4C}" destId="{F09782CB-8FFE-469C-9DD1-604035208DDA}" srcOrd="0" destOrd="0" presId="urn:microsoft.com/office/officeart/2005/8/layout/hList1"/>
    <dgm:cxn modelId="{4399CEEA-8D54-4429-8E59-58F86059292E}" type="presParOf" srcId="{60332861-F99E-4D58-A997-6769B6B0BF4C}" destId="{7410533C-5298-431E-8FA5-325EA85FB5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CBFB2-CEA9-4B11-B19A-3A8790946627}">
      <dsp:nvSpPr>
        <dsp:cNvPr id="0" name=""/>
        <dsp:cNvSpPr/>
      </dsp:nvSpPr>
      <dsp:spPr>
        <a:xfrm>
          <a:off x="10090" y="297499"/>
          <a:ext cx="3426543" cy="1027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Introduce</a:t>
          </a:r>
        </a:p>
      </dsp:txBody>
      <dsp:txXfrm>
        <a:off x="10090" y="297499"/>
        <a:ext cx="3426543" cy="1027963"/>
      </dsp:txXfrm>
    </dsp:sp>
    <dsp:sp modelId="{A912472D-A1A4-43FE-AC7D-8BD5F259A1FF}">
      <dsp:nvSpPr>
        <dsp:cNvPr id="0" name=""/>
        <dsp:cNvSpPr/>
      </dsp:nvSpPr>
      <dsp:spPr>
        <a:xfrm>
          <a:off x="10090" y="1325462"/>
          <a:ext cx="3426543" cy="310461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Introduce the   City’s PMP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Discuss the elements of the PMP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i="1" kern="1200" dirty="0"/>
        </a:p>
      </dsp:txBody>
      <dsp:txXfrm>
        <a:off x="10090" y="1325462"/>
        <a:ext cx="3426543" cy="3104613"/>
      </dsp:txXfrm>
    </dsp:sp>
    <dsp:sp modelId="{7F4230E5-4DF4-41E3-A5DC-65E79A6FC751}">
      <dsp:nvSpPr>
        <dsp:cNvPr id="0" name=""/>
        <dsp:cNvSpPr/>
      </dsp:nvSpPr>
      <dsp:spPr>
        <a:xfrm>
          <a:off x="3544528" y="297499"/>
          <a:ext cx="3426543" cy="102796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Review</a:t>
          </a:r>
        </a:p>
      </dsp:txBody>
      <dsp:txXfrm>
        <a:off x="3544528" y="297499"/>
        <a:ext cx="3426543" cy="1027963"/>
      </dsp:txXfrm>
    </dsp:sp>
    <dsp:sp modelId="{29D461F6-6AED-41A3-9FB3-3159A7911994}">
      <dsp:nvSpPr>
        <dsp:cNvPr id="0" name=""/>
        <dsp:cNvSpPr/>
      </dsp:nvSpPr>
      <dsp:spPr>
        <a:xfrm>
          <a:off x="3544528" y="1325462"/>
          <a:ext cx="3426543" cy="3104613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Review historical practices of the City’s PMP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Distinguish between “preservation” and “maintenance”</a:t>
          </a:r>
          <a:endParaRPr lang="en-US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3544528" y="1325462"/>
        <a:ext cx="3426543" cy="3104613"/>
      </dsp:txXfrm>
    </dsp:sp>
    <dsp:sp modelId="{F4587695-06EF-4C4D-8D45-ED2A669AB78E}">
      <dsp:nvSpPr>
        <dsp:cNvPr id="0" name=""/>
        <dsp:cNvSpPr/>
      </dsp:nvSpPr>
      <dsp:spPr>
        <a:xfrm>
          <a:off x="7078966" y="297499"/>
          <a:ext cx="3426543" cy="102796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Review</a:t>
          </a:r>
        </a:p>
      </dsp:txBody>
      <dsp:txXfrm>
        <a:off x="7078966" y="297499"/>
        <a:ext cx="3426543" cy="1027963"/>
      </dsp:txXfrm>
    </dsp:sp>
    <dsp:sp modelId="{0C92F322-1E0B-4907-B46C-F01296F8B184}">
      <dsp:nvSpPr>
        <dsp:cNvPr id="0" name=""/>
        <dsp:cNvSpPr/>
      </dsp:nvSpPr>
      <dsp:spPr>
        <a:xfrm>
          <a:off x="7078966" y="1325462"/>
          <a:ext cx="3426543" cy="310461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Review recent improvements to the City’s PMP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2019 3</a:t>
          </a:r>
          <a:r>
            <a:rPr lang="en-US" sz="2000" i="1" kern="1200" baseline="30000" dirty="0"/>
            <a:t>rd</a:t>
          </a:r>
          <a:r>
            <a:rPr lang="en-US" sz="2000" i="1" kern="1200" dirty="0"/>
            <a:t>-party review outcomes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Pavement condition data process</a:t>
          </a:r>
        </a:p>
      </dsp:txBody>
      <dsp:txXfrm>
        <a:off x="7078966" y="1325462"/>
        <a:ext cx="3426543" cy="31046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92B6E-4FBA-4F76-9CD7-86FCA2246642}">
      <dsp:nvSpPr>
        <dsp:cNvPr id="0" name=""/>
        <dsp:cNvSpPr/>
      </dsp:nvSpPr>
      <dsp:spPr>
        <a:xfrm>
          <a:off x="679050" y="263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AC364-914A-4447-9C41-54D9F2EE6383}">
      <dsp:nvSpPr>
        <dsp:cNvPr id="0" name=""/>
        <dsp:cNvSpPr/>
      </dsp:nvSpPr>
      <dsp:spPr>
        <a:xfrm>
          <a:off x="1081237" y="665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6D670-59FC-4534-BEDF-B3512CE4E53D}">
      <dsp:nvSpPr>
        <dsp:cNvPr id="0" name=""/>
        <dsp:cNvSpPr/>
      </dsp:nvSpPr>
      <dsp:spPr>
        <a:xfrm>
          <a:off x="75768" y="2738169"/>
          <a:ext cx="309375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Cost effective</a:t>
          </a:r>
        </a:p>
      </dsp:txBody>
      <dsp:txXfrm>
        <a:off x="75768" y="2738169"/>
        <a:ext cx="3093750" cy="1350000"/>
      </dsp:txXfrm>
    </dsp:sp>
    <dsp:sp modelId="{5CA29414-692A-4651-B222-C2C7EE066836}">
      <dsp:nvSpPr>
        <dsp:cNvPr id="0" name=""/>
        <dsp:cNvSpPr/>
      </dsp:nvSpPr>
      <dsp:spPr>
        <a:xfrm>
          <a:off x="4314206" y="263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62E1E-6BD3-4414-9900-137757C72496}">
      <dsp:nvSpPr>
        <dsp:cNvPr id="0" name=""/>
        <dsp:cNvSpPr/>
      </dsp:nvSpPr>
      <dsp:spPr>
        <a:xfrm>
          <a:off x="4716393" y="665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AE785-030C-4A57-BACC-3F10BF05E53A}">
      <dsp:nvSpPr>
        <dsp:cNvPr id="0" name=""/>
        <dsp:cNvSpPr/>
      </dsp:nvSpPr>
      <dsp:spPr>
        <a:xfrm>
          <a:off x="3710925" y="2738169"/>
          <a:ext cx="309375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Maximize resources</a:t>
          </a:r>
        </a:p>
      </dsp:txBody>
      <dsp:txXfrm>
        <a:off x="3710925" y="2738169"/>
        <a:ext cx="3093750" cy="1350000"/>
      </dsp:txXfrm>
    </dsp:sp>
    <dsp:sp modelId="{AD3C3FE1-3CD5-4B00-933F-9EC7BF043752}">
      <dsp:nvSpPr>
        <dsp:cNvPr id="0" name=""/>
        <dsp:cNvSpPr/>
      </dsp:nvSpPr>
      <dsp:spPr>
        <a:xfrm>
          <a:off x="7949362" y="263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6FD1C-D306-412A-9750-B65AACC1BBFA}">
      <dsp:nvSpPr>
        <dsp:cNvPr id="0" name=""/>
        <dsp:cNvSpPr/>
      </dsp:nvSpPr>
      <dsp:spPr>
        <a:xfrm>
          <a:off x="8351550" y="665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E24AA-43C8-4560-8C30-257A8CC1267A}">
      <dsp:nvSpPr>
        <dsp:cNvPr id="0" name=""/>
        <dsp:cNvSpPr/>
      </dsp:nvSpPr>
      <dsp:spPr>
        <a:xfrm>
          <a:off x="7346081" y="2738169"/>
          <a:ext cx="309375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Keep roads in better condition                 for a longer time     at a lower cost</a:t>
          </a:r>
        </a:p>
      </dsp:txBody>
      <dsp:txXfrm>
        <a:off x="7346081" y="2738169"/>
        <a:ext cx="3093750" cy="135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EADB2-1020-4B09-AF8D-5669EB61231B}">
      <dsp:nvSpPr>
        <dsp:cNvPr id="0" name=""/>
        <dsp:cNvSpPr/>
      </dsp:nvSpPr>
      <dsp:spPr>
        <a:xfrm>
          <a:off x="0" y="5063255"/>
          <a:ext cx="7242048" cy="8306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Reduce services to fit within available budget.</a:t>
          </a:r>
          <a:endParaRPr lang="en-US" sz="1900" kern="1200"/>
        </a:p>
      </dsp:txBody>
      <dsp:txXfrm>
        <a:off x="0" y="5063255"/>
        <a:ext cx="7242048" cy="830669"/>
      </dsp:txXfrm>
    </dsp:sp>
    <dsp:sp modelId="{23C75D99-BDD2-4CD1-8BBE-35573BE437E3}">
      <dsp:nvSpPr>
        <dsp:cNvPr id="0" name=""/>
        <dsp:cNvSpPr/>
      </dsp:nvSpPr>
      <dsp:spPr>
        <a:xfrm rot="10800000">
          <a:off x="0" y="3798146"/>
          <a:ext cx="7242048" cy="127756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 dirty="0"/>
            <a:t>Increase PMP budget to keep our roads in their current condition, OR</a:t>
          </a:r>
          <a:endParaRPr lang="en-US" sz="1900" kern="1200" dirty="0"/>
        </a:p>
      </dsp:txBody>
      <dsp:txXfrm rot="10800000">
        <a:off x="0" y="3798146"/>
        <a:ext cx="7242048" cy="830126"/>
      </dsp:txXfrm>
    </dsp:sp>
    <dsp:sp modelId="{FD6D137A-E088-4E8F-A579-400C4B3E9D88}">
      <dsp:nvSpPr>
        <dsp:cNvPr id="0" name=""/>
        <dsp:cNvSpPr/>
      </dsp:nvSpPr>
      <dsp:spPr>
        <a:xfrm rot="10800000">
          <a:off x="0" y="2533036"/>
          <a:ext cx="7242048" cy="127756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</a:rPr>
            <a:t>= $8 M funding shortfall</a:t>
          </a:r>
        </a:p>
      </dsp:txBody>
      <dsp:txXfrm rot="10800000">
        <a:off x="0" y="2533036"/>
        <a:ext cx="7242048" cy="830126"/>
      </dsp:txXfrm>
    </dsp:sp>
    <dsp:sp modelId="{914F159B-E7D3-4D77-964F-C2EA9D13C064}">
      <dsp:nvSpPr>
        <dsp:cNvPr id="0" name=""/>
        <dsp:cNvSpPr/>
      </dsp:nvSpPr>
      <dsp:spPr>
        <a:xfrm rot="10800000">
          <a:off x="0" y="1267927"/>
          <a:ext cx="7242048" cy="127756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u="none" kern="1200" dirty="0"/>
            <a:t>-16 M </a:t>
          </a:r>
          <a:r>
            <a:rPr lang="en-US" sz="1900" kern="1200" dirty="0"/>
            <a:t>annual cost to maintain paved street network (Good PCI of 76)</a:t>
          </a:r>
        </a:p>
      </dsp:txBody>
      <dsp:txXfrm rot="10800000">
        <a:off x="0" y="1267927"/>
        <a:ext cx="7242048" cy="830126"/>
      </dsp:txXfrm>
    </dsp:sp>
    <dsp:sp modelId="{C9E422B7-9DA4-4121-97D3-15801ED916DE}">
      <dsp:nvSpPr>
        <dsp:cNvPr id="0" name=""/>
        <dsp:cNvSpPr/>
      </dsp:nvSpPr>
      <dsp:spPr>
        <a:xfrm rot="10800000">
          <a:off x="0" y="2818"/>
          <a:ext cx="7242048" cy="127756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$8 M annually budgeted to the Pavement Management Program</a:t>
          </a:r>
        </a:p>
      </dsp:txBody>
      <dsp:txXfrm rot="10800000">
        <a:off x="0" y="2818"/>
        <a:ext cx="7242048" cy="830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345E6-6970-4E00-B93F-789ADEB59FD9}">
      <dsp:nvSpPr>
        <dsp:cNvPr id="0" name=""/>
        <dsp:cNvSpPr/>
      </dsp:nvSpPr>
      <dsp:spPr>
        <a:xfrm>
          <a:off x="3080" y="184844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2004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Proposed utility tax discussion does not move forward</a:t>
          </a:r>
        </a:p>
      </dsp:txBody>
      <dsp:txXfrm>
        <a:off x="3080" y="184844"/>
        <a:ext cx="2444055" cy="1466433"/>
      </dsp:txXfrm>
    </dsp:sp>
    <dsp:sp modelId="{7CE4A175-DFB2-49CA-8DD1-AFAF04643CF5}">
      <dsp:nvSpPr>
        <dsp:cNvPr id="0" name=""/>
        <dsp:cNvSpPr/>
      </dsp:nvSpPr>
      <dsp:spPr>
        <a:xfrm>
          <a:off x="2691541" y="184844"/>
          <a:ext cx="2444055" cy="1466433"/>
        </a:xfrm>
        <a:prstGeom prst="rect">
          <a:avLst/>
        </a:prstGeom>
        <a:solidFill>
          <a:schemeClr val="accent5">
            <a:hueOff val="-614413"/>
            <a:satOff val="-1584"/>
            <a:lumOff val="-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2006/2007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City conducts its 1</a:t>
          </a:r>
          <a:r>
            <a:rPr lang="en-US" sz="1700" i="1" kern="1200" baseline="30000" dirty="0"/>
            <a:t>st</a:t>
          </a:r>
          <a:r>
            <a:rPr lang="en-US" sz="1700" i="1" kern="1200" dirty="0"/>
            <a:t> condition survey-Street Master Plan</a:t>
          </a:r>
        </a:p>
      </dsp:txBody>
      <dsp:txXfrm>
        <a:off x="2691541" y="184844"/>
        <a:ext cx="2444055" cy="1466433"/>
      </dsp:txXfrm>
    </dsp:sp>
    <dsp:sp modelId="{8FEDC7C1-22A9-410F-8A12-64E5A30C3E73}">
      <dsp:nvSpPr>
        <dsp:cNvPr id="0" name=""/>
        <dsp:cNvSpPr/>
      </dsp:nvSpPr>
      <dsp:spPr>
        <a:xfrm>
          <a:off x="5380002" y="184844"/>
          <a:ext cx="2444055" cy="1466433"/>
        </a:xfrm>
        <a:prstGeom prst="rect">
          <a:avLst/>
        </a:prstGeom>
        <a:solidFill>
          <a:schemeClr val="accent5">
            <a:hueOff val="-1228826"/>
            <a:satOff val="-3167"/>
            <a:lumOff val="-2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2008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Telephone utility tax approved and effective in 2009</a:t>
          </a:r>
        </a:p>
      </dsp:txBody>
      <dsp:txXfrm>
        <a:off x="5380002" y="184844"/>
        <a:ext cx="2444055" cy="1466433"/>
      </dsp:txXfrm>
    </dsp:sp>
    <dsp:sp modelId="{603C6F4A-9862-4E9F-89BB-535470788B19}">
      <dsp:nvSpPr>
        <dsp:cNvPr id="0" name=""/>
        <dsp:cNvSpPr/>
      </dsp:nvSpPr>
      <dsp:spPr>
        <a:xfrm>
          <a:off x="8068463" y="184844"/>
          <a:ext cx="2444055" cy="1466433"/>
        </a:xfrm>
        <a:prstGeom prst="rect">
          <a:avLst/>
        </a:prstGeom>
        <a:solidFill>
          <a:schemeClr val="accent5">
            <a:hueOff val="-1843239"/>
            <a:satOff val="-4751"/>
            <a:lumOff val="-3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2011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Preservation Fund #311 created </a:t>
          </a:r>
        </a:p>
      </dsp:txBody>
      <dsp:txXfrm>
        <a:off x="8068463" y="184844"/>
        <a:ext cx="2444055" cy="1466433"/>
      </dsp:txXfrm>
    </dsp:sp>
    <dsp:sp modelId="{33116714-04EF-40F7-AF3B-D2563B59081D}">
      <dsp:nvSpPr>
        <dsp:cNvPr id="0" name=""/>
        <dsp:cNvSpPr/>
      </dsp:nvSpPr>
      <dsp:spPr>
        <a:xfrm>
          <a:off x="3080" y="1895683"/>
          <a:ext cx="2444055" cy="1466433"/>
        </a:xfrm>
        <a:prstGeom prst="rect">
          <a:avLst/>
        </a:prstGeom>
        <a:solidFill>
          <a:schemeClr val="accent5">
            <a:hueOff val="-2457652"/>
            <a:satOff val="-6334"/>
            <a:lumOff val="-42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2012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2011 PMP adopted &amp; General Fund transfers used for preservation Projects</a:t>
          </a:r>
        </a:p>
      </dsp:txBody>
      <dsp:txXfrm>
        <a:off x="3080" y="1895683"/>
        <a:ext cx="2444055" cy="1466433"/>
      </dsp:txXfrm>
    </dsp:sp>
    <dsp:sp modelId="{3201F8B3-0AD4-4A29-A7F6-864E68618D82}">
      <dsp:nvSpPr>
        <dsp:cNvPr id="0" name=""/>
        <dsp:cNvSpPr/>
      </dsp:nvSpPr>
      <dsp:spPr>
        <a:xfrm>
          <a:off x="2691541" y="1895683"/>
          <a:ext cx="2444055" cy="1466433"/>
        </a:xfrm>
        <a:prstGeom prst="rect">
          <a:avLst/>
        </a:prstGeom>
        <a:solidFill>
          <a:schemeClr val="accent5">
            <a:hueOff val="-3072065"/>
            <a:satOff val="-7918"/>
            <a:lumOff val="-53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2013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Civic Facility Replacement Fund #123 transfers $2.3 Million into Fund #311 over 4 years</a:t>
          </a:r>
        </a:p>
      </dsp:txBody>
      <dsp:txXfrm>
        <a:off x="2691541" y="1895683"/>
        <a:ext cx="2444055" cy="1466433"/>
      </dsp:txXfrm>
    </dsp:sp>
    <dsp:sp modelId="{E5BFE5CA-DFB1-4671-9547-624CF7F1B116}">
      <dsp:nvSpPr>
        <dsp:cNvPr id="0" name=""/>
        <dsp:cNvSpPr/>
      </dsp:nvSpPr>
      <dsp:spPr>
        <a:xfrm>
          <a:off x="5380002" y="1895683"/>
          <a:ext cx="2444055" cy="1466433"/>
        </a:xfrm>
        <a:prstGeom prst="rect">
          <a:avLst/>
        </a:prstGeom>
        <a:solidFill>
          <a:schemeClr val="accent5">
            <a:hueOff val="-3686478"/>
            <a:satOff val="-9501"/>
            <a:lumOff val="-64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2014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Council sets goal for a sustainable PMP (recurring thru 2021)</a:t>
          </a:r>
        </a:p>
      </dsp:txBody>
      <dsp:txXfrm>
        <a:off x="5380002" y="1895683"/>
        <a:ext cx="2444055" cy="1466433"/>
      </dsp:txXfrm>
    </dsp:sp>
    <dsp:sp modelId="{2FA47971-6DDD-483E-86C1-ECDC3408922E}">
      <dsp:nvSpPr>
        <dsp:cNvPr id="0" name=""/>
        <dsp:cNvSpPr/>
      </dsp:nvSpPr>
      <dsp:spPr>
        <a:xfrm>
          <a:off x="8068463" y="1895683"/>
          <a:ext cx="2444055" cy="1466433"/>
        </a:xfrm>
        <a:prstGeom prst="rect">
          <a:avLst/>
        </a:prstGeom>
        <a:solidFill>
          <a:schemeClr val="accent5">
            <a:hueOff val="-4300891"/>
            <a:satOff val="-11085"/>
            <a:lumOff val="-74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2016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Proposed utility tax discussion does not move forward</a:t>
          </a:r>
        </a:p>
      </dsp:txBody>
      <dsp:txXfrm>
        <a:off x="8068463" y="1895683"/>
        <a:ext cx="2444055" cy="1466433"/>
      </dsp:txXfrm>
    </dsp:sp>
    <dsp:sp modelId="{56C8FD6B-1D82-44C5-9D1D-3AD915F694B2}">
      <dsp:nvSpPr>
        <dsp:cNvPr id="0" name=""/>
        <dsp:cNvSpPr/>
      </dsp:nvSpPr>
      <dsp:spPr>
        <a:xfrm>
          <a:off x="3080" y="3606522"/>
          <a:ext cx="2444055" cy="1466433"/>
        </a:xfrm>
        <a:prstGeom prst="rect">
          <a:avLst/>
        </a:prstGeom>
        <a:solidFill>
          <a:schemeClr val="accent5">
            <a:hueOff val="-4915304"/>
            <a:satOff val="-12668"/>
            <a:lumOff val="-85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2018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Solid Waste Collection Fee for Local Access streets</a:t>
          </a:r>
        </a:p>
      </dsp:txBody>
      <dsp:txXfrm>
        <a:off x="3080" y="3606522"/>
        <a:ext cx="2444055" cy="1466433"/>
      </dsp:txXfrm>
    </dsp:sp>
    <dsp:sp modelId="{24A2441C-9180-45E7-93B4-132EE7ECB780}">
      <dsp:nvSpPr>
        <dsp:cNvPr id="0" name=""/>
        <dsp:cNvSpPr/>
      </dsp:nvSpPr>
      <dsp:spPr>
        <a:xfrm>
          <a:off x="2691541" y="3606522"/>
          <a:ext cx="2444055" cy="1466433"/>
        </a:xfrm>
        <a:prstGeom prst="rect">
          <a:avLst/>
        </a:prstGeom>
        <a:solidFill>
          <a:schemeClr val="accent5">
            <a:hueOff val="-5529717"/>
            <a:satOff val="-14252"/>
            <a:lumOff val="-96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2019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3</a:t>
          </a:r>
          <a:r>
            <a:rPr lang="en-US" sz="1700" i="1" kern="1200" baseline="30000" dirty="0"/>
            <a:t>rd</a:t>
          </a:r>
          <a:r>
            <a:rPr lang="en-US" sz="1700" i="1" kern="1200" dirty="0"/>
            <a:t> Party PMP review, New survey contract</a:t>
          </a:r>
        </a:p>
      </dsp:txBody>
      <dsp:txXfrm>
        <a:off x="2691541" y="3606522"/>
        <a:ext cx="2444055" cy="1466433"/>
      </dsp:txXfrm>
    </dsp:sp>
    <dsp:sp modelId="{71A5BE9F-CB0A-49D0-AF3F-605982CCB13F}">
      <dsp:nvSpPr>
        <dsp:cNvPr id="0" name=""/>
        <dsp:cNvSpPr/>
      </dsp:nvSpPr>
      <dsp:spPr>
        <a:xfrm>
          <a:off x="5380002" y="3606522"/>
          <a:ext cx="2444055" cy="1466433"/>
        </a:xfrm>
        <a:prstGeom prst="rect">
          <a:avLst/>
        </a:prstGeom>
        <a:solidFill>
          <a:schemeClr val="accent5">
            <a:hueOff val="-6144130"/>
            <a:satOff val="-15835"/>
            <a:lumOff val="-106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2020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2019 condition survey results, action items, &amp; improvements</a:t>
          </a:r>
        </a:p>
      </dsp:txBody>
      <dsp:txXfrm>
        <a:off x="5380002" y="3606522"/>
        <a:ext cx="2444055" cy="1466433"/>
      </dsp:txXfrm>
    </dsp:sp>
    <dsp:sp modelId="{9F0FE6DD-6D0F-4EEF-9BA6-D02E873EB607}">
      <dsp:nvSpPr>
        <dsp:cNvPr id="0" name=""/>
        <dsp:cNvSpPr/>
      </dsp:nvSpPr>
      <dsp:spPr>
        <a:xfrm>
          <a:off x="8068463" y="3606522"/>
          <a:ext cx="2444055" cy="146643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2021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Streets Sustainability Committee</a:t>
          </a:r>
        </a:p>
      </dsp:txBody>
      <dsp:txXfrm>
        <a:off x="8068463" y="3606522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6C7C5-A658-4F19-9911-8BDF1D712953}">
      <dsp:nvSpPr>
        <dsp:cNvPr id="0" name=""/>
        <dsp:cNvSpPr/>
      </dsp:nvSpPr>
      <dsp:spPr>
        <a:xfrm>
          <a:off x="0" y="4346"/>
          <a:ext cx="6350819" cy="925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4D38F-6C5F-4574-BB87-E70E14DC98E6}">
      <dsp:nvSpPr>
        <dsp:cNvPr id="0" name=""/>
        <dsp:cNvSpPr/>
      </dsp:nvSpPr>
      <dsp:spPr>
        <a:xfrm>
          <a:off x="280056" y="212653"/>
          <a:ext cx="509194" cy="509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B6606-C7EE-452F-B619-9D0D14462AD4}">
      <dsp:nvSpPr>
        <dsp:cNvPr id="0" name=""/>
        <dsp:cNvSpPr/>
      </dsp:nvSpPr>
      <dsp:spPr>
        <a:xfrm>
          <a:off x="1069307" y="4346"/>
          <a:ext cx="5281511" cy="92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81" tIns="97981" rIns="97981" bIns="979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Overall, the City’s PMP is satisfactory, but improvements were suggested:</a:t>
          </a:r>
        </a:p>
      </dsp:txBody>
      <dsp:txXfrm>
        <a:off x="1069307" y="4346"/>
        <a:ext cx="5281511" cy="925807"/>
      </dsp:txXfrm>
    </dsp:sp>
    <dsp:sp modelId="{471EF4B2-C2CE-4409-904D-A6A6C2BA5531}">
      <dsp:nvSpPr>
        <dsp:cNvPr id="0" name=""/>
        <dsp:cNvSpPr/>
      </dsp:nvSpPr>
      <dsp:spPr>
        <a:xfrm>
          <a:off x="0" y="1161605"/>
          <a:ext cx="6350819" cy="925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67578-DBFA-41D7-876A-B89D0061BADD}">
      <dsp:nvSpPr>
        <dsp:cNvPr id="0" name=""/>
        <dsp:cNvSpPr/>
      </dsp:nvSpPr>
      <dsp:spPr>
        <a:xfrm>
          <a:off x="280056" y="1369912"/>
          <a:ext cx="509194" cy="509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A108A-098D-4781-A359-F2FEF55D4BB7}">
      <dsp:nvSpPr>
        <dsp:cNvPr id="0" name=""/>
        <dsp:cNvSpPr/>
      </dsp:nvSpPr>
      <dsp:spPr>
        <a:xfrm>
          <a:off x="1069307" y="1161605"/>
          <a:ext cx="5281511" cy="92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81" tIns="97981" rIns="97981" bIns="979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u="none" kern="1200"/>
            <a:t>Improve software capabilities and  data collection frequency</a:t>
          </a:r>
          <a:endParaRPr lang="en-US" sz="1900" i="1" kern="1200"/>
        </a:p>
      </dsp:txBody>
      <dsp:txXfrm>
        <a:off x="1069307" y="1161605"/>
        <a:ext cx="5281511" cy="925807"/>
      </dsp:txXfrm>
    </dsp:sp>
    <dsp:sp modelId="{25C7E23E-FB3D-4466-8CA5-81E0E8CEE03E}">
      <dsp:nvSpPr>
        <dsp:cNvPr id="0" name=""/>
        <dsp:cNvSpPr/>
      </dsp:nvSpPr>
      <dsp:spPr>
        <a:xfrm>
          <a:off x="0" y="2318865"/>
          <a:ext cx="6350819" cy="925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C1ACF-C15F-405A-A4E0-ABD6E76B7DFE}">
      <dsp:nvSpPr>
        <dsp:cNvPr id="0" name=""/>
        <dsp:cNvSpPr/>
      </dsp:nvSpPr>
      <dsp:spPr>
        <a:xfrm>
          <a:off x="280056" y="2527171"/>
          <a:ext cx="509194" cy="509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31EEC-74B8-4162-AC43-6E492C81148E}">
      <dsp:nvSpPr>
        <dsp:cNvPr id="0" name=""/>
        <dsp:cNvSpPr/>
      </dsp:nvSpPr>
      <dsp:spPr>
        <a:xfrm>
          <a:off x="1069307" y="2318865"/>
          <a:ext cx="5281511" cy="92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81" tIns="97981" rIns="97981" bIns="979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Identify pavement condition targets</a:t>
          </a:r>
        </a:p>
      </dsp:txBody>
      <dsp:txXfrm>
        <a:off x="1069307" y="2318865"/>
        <a:ext cx="5281511" cy="925807"/>
      </dsp:txXfrm>
    </dsp:sp>
    <dsp:sp modelId="{F239491F-D26E-466A-A357-5A43EA985F1D}">
      <dsp:nvSpPr>
        <dsp:cNvPr id="0" name=""/>
        <dsp:cNvSpPr/>
      </dsp:nvSpPr>
      <dsp:spPr>
        <a:xfrm>
          <a:off x="0" y="3476124"/>
          <a:ext cx="6350819" cy="925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67932-8C0D-4AEB-82E9-43272483550A}">
      <dsp:nvSpPr>
        <dsp:cNvPr id="0" name=""/>
        <dsp:cNvSpPr/>
      </dsp:nvSpPr>
      <dsp:spPr>
        <a:xfrm>
          <a:off x="280056" y="3684431"/>
          <a:ext cx="509194" cy="509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6F274-648A-451C-B5CB-A06A5C0FAA3D}">
      <dsp:nvSpPr>
        <dsp:cNvPr id="0" name=""/>
        <dsp:cNvSpPr/>
      </dsp:nvSpPr>
      <dsp:spPr>
        <a:xfrm>
          <a:off x="1069307" y="3476124"/>
          <a:ext cx="5281511" cy="92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81" tIns="97981" rIns="97981" bIns="979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Identify revenue to achieve targets</a:t>
          </a:r>
        </a:p>
      </dsp:txBody>
      <dsp:txXfrm>
        <a:off x="1069307" y="3476124"/>
        <a:ext cx="5281511" cy="925807"/>
      </dsp:txXfrm>
    </dsp:sp>
    <dsp:sp modelId="{7989DC4F-54AE-4171-A46C-2F6B15B313CE}">
      <dsp:nvSpPr>
        <dsp:cNvPr id="0" name=""/>
        <dsp:cNvSpPr/>
      </dsp:nvSpPr>
      <dsp:spPr>
        <a:xfrm>
          <a:off x="0" y="4633383"/>
          <a:ext cx="6350819" cy="9258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6B056-F070-4B8A-B173-1832ABD8071F}">
      <dsp:nvSpPr>
        <dsp:cNvPr id="0" name=""/>
        <dsp:cNvSpPr/>
      </dsp:nvSpPr>
      <dsp:spPr>
        <a:xfrm>
          <a:off x="280056" y="4841690"/>
          <a:ext cx="509194" cy="509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84C4E-1403-4C6A-8928-FDD9414FD234}">
      <dsp:nvSpPr>
        <dsp:cNvPr id="0" name=""/>
        <dsp:cNvSpPr/>
      </dsp:nvSpPr>
      <dsp:spPr>
        <a:xfrm>
          <a:off x="1069307" y="4633383"/>
          <a:ext cx="5281511" cy="925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981" tIns="97981" rIns="97981" bIns="979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Engage the community</a:t>
          </a:r>
        </a:p>
      </dsp:txBody>
      <dsp:txXfrm>
        <a:off x="1069307" y="4633383"/>
        <a:ext cx="5281511" cy="9258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01CA-16C7-456F-B9F6-331E147513B5}">
      <dsp:nvSpPr>
        <dsp:cNvPr id="0" name=""/>
        <dsp:cNvSpPr/>
      </dsp:nvSpPr>
      <dsp:spPr>
        <a:xfrm>
          <a:off x="29" y="71201"/>
          <a:ext cx="2816490" cy="1061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Pavement condition assessments every     2-3 years since 2006</a:t>
          </a:r>
        </a:p>
      </dsp:txBody>
      <dsp:txXfrm>
        <a:off x="29" y="71201"/>
        <a:ext cx="2816490" cy="1061371"/>
      </dsp:txXfrm>
    </dsp:sp>
    <dsp:sp modelId="{C613F2F4-DF83-4590-80E5-7D125E65F900}">
      <dsp:nvSpPr>
        <dsp:cNvPr id="0" name=""/>
        <dsp:cNvSpPr/>
      </dsp:nvSpPr>
      <dsp:spPr>
        <a:xfrm>
          <a:off x="29" y="1132572"/>
          <a:ext cx="2816490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Manual/walking (2007, 2009)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Semi-automated (2011, 2013, 2016, 2018)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Fully-automated (2019)</a:t>
          </a:r>
        </a:p>
      </dsp:txBody>
      <dsp:txXfrm>
        <a:off x="29" y="1132572"/>
        <a:ext cx="2816490" cy="3112830"/>
      </dsp:txXfrm>
    </dsp:sp>
    <dsp:sp modelId="{F09782CB-8FFE-469C-9DD1-604035208DDA}">
      <dsp:nvSpPr>
        <dsp:cNvPr id="0" name=""/>
        <dsp:cNvSpPr/>
      </dsp:nvSpPr>
      <dsp:spPr>
        <a:xfrm>
          <a:off x="3210828" y="71201"/>
          <a:ext cx="2816490" cy="1061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Incremental improvements over time</a:t>
          </a:r>
        </a:p>
      </dsp:txBody>
      <dsp:txXfrm>
        <a:off x="3210828" y="71201"/>
        <a:ext cx="2816490" cy="1061371"/>
      </dsp:txXfrm>
    </dsp:sp>
    <dsp:sp modelId="{7410533C-5298-431E-8FA5-325EA85FB5BD}">
      <dsp:nvSpPr>
        <dsp:cNvPr id="0" name=""/>
        <dsp:cNvSpPr/>
      </dsp:nvSpPr>
      <dsp:spPr>
        <a:xfrm>
          <a:off x="3210828" y="1132572"/>
          <a:ext cx="2816490" cy="3112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Improved condition assessments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Consistent, reliable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Improved software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User-friendly</a:t>
          </a:r>
        </a:p>
      </dsp:txBody>
      <dsp:txXfrm>
        <a:off x="3210828" y="1132572"/>
        <a:ext cx="2816490" cy="311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1" y="6659641"/>
            <a:ext cx="3834765" cy="23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b" anchorCtr="0" compatLnSpc="1">
            <a:prstTxWarp prst="textNoShape">
              <a:avLst/>
            </a:prstTxWarp>
          </a:bodyPr>
          <a:lstStyle>
            <a:lvl1pPr algn="r" defTabSz="922689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D3B33-29D5-4313-A6EA-1868A994E0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"/>
          </p:nvPr>
        </p:nvSpPr>
        <p:spPr>
          <a:xfrm>
            <a:off x="0" y="6658444"/>
            <a:ext cx="4028440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t" anchorCtr="0" compatLnSpc="1">
            <a:prstTxWarp prst="textNoShape">
              <a:avLst/>
            </a:prstTxWarp>
          </a:bodyPr>
          <a:lstStyle>
            <a:lvl1pPr defTabSz="922689">
              <a:defRPr sz="130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t" anchorCtr="0" compatLnSpc="1">
            <a:prstTxWarp prst="textNoShape">
              <a:avLst/>
            </a:prstTxWarp>
          </a:bodyPr>
          <a:lstStyle>
            <a:lvl1pPr algn="r" defTabSz="922689">
              <a:defRPr sz="130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5463"/>
            <a:ext cx="4675187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7369" y="3329222"/>
            <a:ext cx="6821664" cy="31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642"/>
            <a:ext cx="4028440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b" anchorCtr="0" compatLnSpc="1">
            <a:prstTxWarp prst="textNoShape">
              <a:avLst/>
            </a:prstTxWarp>
          </a:bodyPr>
          <a:lstStyle>
            <a:lvl1pPr defTabSz="922689">
              <a:defRPr sz="130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642"/>
            <a:ext cx="4028440" cy="3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7" tIns="46138" rIns="92277" bIns="46138" numCol="1" anchor="b" anchorCtr="0" compatLnSpc="1">
            <a:prstTxWarp prst="textNoShape">
              <a:avLst/>
            </a:prstTxWarp>
          </a:bodyPr>
          <a:lstStyle>
            <a:lvl1pPr algn="r" defTabSz="922689">
              <a:defRPr sz="1300">
                <a:latin typeface="Wingdings" panose="05000000000000000000" pitchFamily="2" charset="2"/>
              </a:defRPr>
            </a:lvl1pPr>
          </a:lstStyle>
          <a:p>
            <a:pPr>
              <a:defRPr/>
            </a:pPr>
            <a:fld id="{3C4B99C9-611C-4ED4-B72F-CBBB5DB4A9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4026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40000"/>
      </a:spcBef>
      <a:spcAft>
        <a:spcPct val="20000"/>
      </a:spcAft>
      <a:buFont typeface="Times New Roman" panose="02020603050405020304" pitchFamily="18" charset="0"/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40000"/>
      </a:spcBef>
      <a:spcAft>
        <a:spcPct val="2000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365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21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8742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23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237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25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505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27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552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788" indent="-273050" defTabSz="920750">
              <a:spcBef>
                <a:spcPct val="40000"/>
              </a:spcBef>
              <a:spcAft>
                <a:spcPct val="20000"/>
              </a:spcAft>
              <a:buFont typeface="Times New Roman" panose="02020603050405020304" pitchFamily="18" charset="0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550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9875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613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8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40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12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84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>
                <a:latin typeface="Arial" panose="020B0604020202020204" pitchFamily="34" charset="0"/>
              </a:rPr>
              <a:t>Precast Concrete Pavements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2788" indent="-273050" defTabSz="920750">
              <a:spcBef>
                <a:spcPct val="40000"/>
              </a:spcBef>
              <a:spcAft>
                <a:spcPct val="20000"/>
              </a:spcAft>
              <a:buFont typeface="Times New Roman" panose="02020603050405020304" pitchFamily="18" charset="0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8550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9875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79613" indent="-217488" defTabSz="92075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368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40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12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08413" indent="-217488" defTabSz="920750" eaLnBrk="0" fontAlgn="base" hangingPunct="0">
              <a:spcBef>
                <a:spcPct val="4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fld id="{7953F3DC-D32B-4677-AA06-9E360F5C37C9}" type="slidenum">
              <a:rPr lang="en-US" altLang="en-US" sz="1300" smtClean="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7369" y="3329222"/>
            <a:ext cx="6821664" cy="31544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4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5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030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7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874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8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979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12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6374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13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00530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14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281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17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258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254753-D240-49C3-898A-A189284AD568}" type="slidenum">
              <a:rPr lang="en-US" altLang="en-US" sz="1300" smtClean="0">
                <a:latin typeface="Wingdings" panose="05000000000000000000" pitchFamily="2" charset="2"/>
              </a:rPr>
              <a:pPr/>
              <a:t>19</a:t>
            </a:fld>
            <a:endParaRPr lang="en-US" altLang="en-US" sz="1300"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6912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38400" y="3202795"/>
            <a:ext cx="9144000" cy="240721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3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&lt;&lt;Date, Name, Position&gt;&gt;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4" y="5610011"/>
            <a:ext cx="1804988" cy="1100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410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ABD07-96D9-446C-8C98-11B35260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6EB92-ACA4-4E31-9356-7CB7FF569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80942-126B-4A8B-A851-5D370F28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7617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5FA7-E72D-45FE-BFD5-6A09FE2D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EAC21-C9DE-463A-A573-006EA96B4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30C03-410F-4FF9-A475-13B440997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471B0-12E8-4CCC-BD5F-5144D2EA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534CD-38F9-4081-BD2D-47C629AB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08493-C3CA-4252-88FE-DAE0444F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2481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101F-A86C-49C7-B20E-EFEE2B2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FCB05-4BDB-4B21-8FF2-87C0B6D0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7AFCF-6478-4CAC-9614-A986ED49C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093C2-728F-4738-8483-7445B59B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5EF04-0BB1-486C-A0E6-A9951E1DC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A16CA-EF94-4271-9C83-398129F5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1616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5DF6-57DB-4531-ACA3-A2017452F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92F92-1A9C-4E5A-BB3C-CECD899EA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307B7-F7FD-4D2C-A6E1-2F9C91E5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E51D8-5AC4-48BB-B458-D53CC947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540FD-6052-46AD-9E84-76EF5E4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7537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53B31-468B-4FBE-91D6-2D503FEEA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A5C5A-1B7B-408E-BF72-12A379AAC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72AB9-F938-4D49-9DAE-D63AC1FF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1B11C-9F01-44EC-836B-182B6330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7EA1E-FE83-4F47-888A-BCDBB046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7699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0909"/>
            <a:ext cx="10515600" cy="7315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6682"/>
            <a:ext cx="10515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lnSpc>
                <a:spcPct val="100000"/>
              </a:lnSpc>
              <a:spcAft>
                <a:spcPts val="300"/>
              </a:spcAft>
              <a:buClr>
                <a:srgbClr val="009E50"/>
              </a:buCl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107" y="277602"/>
            <a:ext cx="1804988" cy="11004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38199" y="1291469"/>
            <a:ext cx="10611679" cy="0"/>
          </a:xfrm>
          <a:prstGeom prst="line">
            <a:avLst/>
          </a:prstGeom>
          <a:ln w="63500">
            <a:solidFill>
              <a:srgbClr val="009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0600" y="1393070"/>
            <a:ext cx="10459278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46538" y="6261015"/>
            <a:ext cx="52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1F0059FA-BFA4-4EF8-B366-12F1F37242FF}" type="slidenum">
              <a:rPr lang="en-US" sz="140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en-US" sz="1400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92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481C-54F2-46F5-84A7-BAD3127ED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E900F-0078-41FE-8D70-C90C9C76E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384B7-3A90-4474-97EA-2DE04884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80D-F555-47F2-935D-D89B6D02ACD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B2EA6-EC59-40EA-B46B-24A3ED47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E4BE1-AD69-438B-B764-53D1032B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2454-150D-4928-8830-79CF0A6C6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6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7EB1-BB30-4C0D-B8F4-5C970A63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35E-E4A5-4BA7-962A-607760109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FD560-3ACC-4856-82E6-5D356670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80D-F555-47F2-935D-D89B6D02ACD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56363-966E-440C-BB69-9B8E35BC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4622C-8D0D-477D-8B29-0D11E8B2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2454-150D-4928-8830-79CF0A6C6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1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9DFF-67CC-43AE-9266-24AB5717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C2216-9C43-46B5-ADD2-CAE6E294A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BD06-1D68-493C-90A9-AF8350E2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B0BF6-D5D9-4B7E-B415-164F0F18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260A4-632F-4D34-8659-7B96BDF3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3539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31AA-9221-4E34-A6B6-1970DDD5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F8D4D-6214-45AF-AEBA-042F3ED0C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86CFA-FCCA-4411-9754-CBB93B0C5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08343-DA7F-469B-84D8-2380D7DC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2922E-435B-42EA-A8E0-2BB06247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89837-8073-4492-93D4-29CBE4FD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38290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FBD98-5B61-47F1-BB33-E5EF4857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B91CF-2AAD-4192-AD24-A907EC5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F7DDB-4A48-4515-906E-AFB63622F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F872B-D121-4122-A3D6-91C2E9E63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B822B-07B7-46B0-9177-AA4A63599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B4A603-6186-411C-938B-9E9CC1752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BAF70E-FF97-4377-B02D-C7E7C786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E1058-832D-49C5-BD4C-5800DAE2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9669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A597-FBFD-488C-A4F2-63064F05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8F478-FCD7-46F3-964F-E7663741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2B5ED-925C-471A-97EF-D9BE10C3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58B7E-4593-46C5-A925-77CE7B7D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6020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6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2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62923E-79CD-48C2-A045-39959D93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C6EC2-0D27-48AB-9634-43DD56A9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85A42-445D-4447-B57A-993367EF6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39875-75DB-4A4B-9ADA-B1B23D8913CC}" type="datetimeFigureOut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4709C-6A38-462A-863C-DAE04C2FF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332F0-8701-4286-A670-719261AA3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8BBA4-568A-4194-8A3F-F6B360EB1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5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Spokane_Valley,_Washington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business.com/assess-business-performance-21332-1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s.staffs.ac.uk/research/tag/search/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8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9.png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kanevalley.org/StreetsCommittee" TargetMode="External"/><Relationship Id="rId7" Type="http://schemas.openxmlformats.org/officeDocument/2006/relationships/hyperlink" Target="https://en.wikipedia.org/wiki/Spokane_Valley,_Washingto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hyperlink" Target="mailto:StreetSolutions@SpokaneValley.org" TargetMode="External"/><Relationship Id="rId4" Type="http://schemas.openxmlformats.org/officeDocument/2006/relationships/hyperlink" Target="mailto:Ajackson@SpokaneValley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onstructionequipment.com/how-spec-snow-plow-truck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okane_Valley,_Washington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52A8-4FA9-4538-97D2-E09BD1D483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88" y="806450"/>
            <a:ext cx="5449888" cy="299720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B63CD927-5782-45FB-80ED-662377AB3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46763" y="806450"/>
            <a:ext cx="5969000" cy="299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B1A94-C180-42C2-A5F3-334E4ED42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altLang="en-US" sz="3400" dirty="0">
                <a:solidFill>
                  <a:schemeClr val="bg1"/>
                </a:solidFill>
              </a:rPr>
              <a:t>Video #2: Pavement Management Program (PMP) Review</a:t>
            </a:r>
            <a:endParaRPr lang="en-US" sz="34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D586A-29B1-42E3-8F67-8AAB45298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15698"/>
            <a:ext cx="9144000" cy="420001"/>
          </a:xfrm>
        </p:spPr>
        <p:txBody>
          <a:bodyPr>
            <a:noAutofit/>
          </a:bodyPr>
          <a:lstStyle/>
          <a:p>
            <a:r>
              <a:rPr lang="en-US" altLang="en-US" sz="2800" i="1" dirty="0">
                <a:solidFill>
                  <a:srgbClr val="91E4E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Streets Sustainability Committee</a:t>
            </a:r>
          </a:p>
        </p:txBody>
      </p:sp>
    </p:spTree>
    <p:extLst>
      <p:ext uri="{BB962C8B-B14F-4D97-AF65-F5344CB8AC3E}">
        <p14:creationId xmlns:p14="http://schemas.microsoft.com/office/powerpoint/2010/main" val="3349510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9A5EB-D03C-4FFA-8CD5-84F5E33C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US" altLang="en-US" sz="1800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primary functions of the </a:t>
            </a:r>
            <a:br>
              <a:rPr lang="en-US" altLang="en-US" sz="1800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Pavement Management Program</a:t>
            </a:r>
            <a:endParaRPr lang="en-US" sz="1800" i="1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791F-540D-4DBF-BDF0-052FF66E2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640080"/>
            <a:ext cx="5053066" cy="25466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ClrTx/>
              <a:buNone/>
              <a:defRPr/>
            </a:pPr>
            <a:r>
              <a:rPr lang="en-US" altLang="en-US" sz="2000" u="sng" dirty="0"/>
              <a:t>Preservation</a:t>
            </a:r>
          </a:p>
          <a:p>
            <a:pPr marL="0" indent="0" algn="ctr">
              <a:buClrTx/>
              <a:buNone/>
              <a:defRPr/>
            </a:pPr>
            <a:r>
              <a:rPr lang="en-US" altLang="en-US" sz="2000" i="1" dirty="0"/>
              <a:t>The street surface you actually drive on</a:t>
            </a: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endParaRPr lang="en-US" altLang="en-US" sz="2000" dirty="0"/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Seals, overlays, reconstruction</a:t>
            </a: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Planning for extending the life of the pavement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54CD4-DE06-49D8-BB47-D6D10C4A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0204" y="3671315"/>
            <a:ext cx="5057398" cy="2546605"/>
          </a:xfrm>
        </p:spPr>
        <p:txBody>
          <a:bodyPr>
            <a:normAutofit fontScale="92500" lnSpcReduction="10000"/>
          </a:bodyPr>
          <a:lstStyle/>
          <a:p>
            <a:pPr marL="0" indent="0" algn="ctr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000" u="sng" dirty="0"/>
              <a:t>Maintenance</a:t>
            </a:r>
          </a:p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000" i="1" dirty="0"/>
              <a:t>Everything else to make the street system work</a:t>
            </a:r>
          </a:p>
          <a:p>
            <a:pPr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2000" dirty="0"/>
              <a:t>Snow plowing, pothole repair, crack filling, signal and sign repair, street sweeping, sidewalk repair</a:t>
            </a:r>
          </a:p>
          <a:p>
            <a:pPr>
              <a:defRPr/>
            </a:pPr>
            <a:r>
              <a:rPr lang="en-US" altLang="en-US" sz="2000" dirty="0"/>
              <a:t>Annual plans for system maintenance needed now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BE420C-726A-4131-8A58-C306A1554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125" y="436359"/>
            <a:ext cx="3733227" cy="21777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8A0F38-764A-4566-80E8-9165561A2AC6}"/>
              </a:ext>
            </a:extLst>
          </p:cNvPr>
          <p:cNvGrpSpPr/>
          <p:nvPr/>
        </p:nvGrpSpPr>
        <p:grpSpPr>
          <a:xfrm>
            <a:off x="1453478" y="4390457"/>
            <a:ext cx="4657389" cy="2031924"/>
            <a:chOff x="6019800" y="4343398"/>
            <a:chExt cx="5334000" cy="23367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7AF709-C7EE-4792-AC95-9B52D0E4D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968" y="4349043"/>
              <a:ext cx="1828800" cy="136595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693784-9ABF-495B-B196-A76E93B9E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34"/>
            <a:stretch/>
          </p:blipFill>
          <p:spPr>
            <a:xfrm>
              <a:off x="9524999" y="5511713"/>
              <a:ext cx="1828801" cy="116841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5B5BF5-36A9-48C8-84A9-57B55B93B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4343400"/>
              <a:ext cx="1760951" cy="132071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E92FB9-05A3-4588-A647-93300C555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4343398"/>
              <a:ext cx="1828802" cy="137160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412A0C-6C4C-4956-9F7D-6FF0399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29"/>
            <a:stretch/>
          </p:blipFill>
          <p:spPr>
            <a:xfrm>
              <a:off x="6019800" y="5511713"/>
              <a:ext cx="1719230" cy="116180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EA14D42-E150-43E3-8B4C-9E6435F01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6199" y="5511713"/>
              <a:ext cx="1828803" cy="1166530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711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D8FF2-4121-4B52-9E84-DCFDE4DB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05098"/>
            <a:ext cx="10058400" cy="2056183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US" sz="3200" b="1" i="1" dirty="0"/>
              <a:t>What does the PMP cost?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$16 million/year to keep the overall system in its existing “good” condition</a:t>
            </a:r>
            <a:br>
              <a:rPr lang="en-US" sz="2600" dirty="0"/>
            </a:br>
            <a:r>
              <a:rPr lang="en-US" sz="2600" dirty="0"/>
              <a:t>(this is </a:t>
            </a:r>
            <a:r>
              <a:rPr lang="en-US" sz="2600" i="1" dirty="0"/>
              <a:t>not</a:t>
            </a:r>
            <a:r>
              <a:rPr lang="en-US" sz="2600" dirty="0"/>
              <a:t> what we actually spend)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4DC1D-0845-46B5-94FC-4207B6B3B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0" y="510370"/>
            <a:ext cx="5053066" cy="1569720"/>
          </a:xfrm>
        </p:spPr>
        <p:txBody>
          <a:bodyPr>
            <a:normAutofit/>
          </a:bodyPr>
          <a:lstStyle/>
          <a:p>
            <a:pPr marL="0" indent="0" algn="ctr">
              <a:buClrTx/>
              <a:buNone/>
              <a:defRPr/>
            </a:pPr>
            <a:r>
              <a:rPr lang="en-US" altLang="en-US" sz="2000" u="sng" dirty="0"/>
              <a:t>Preservation 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2000" dirty="0"/>
              <a:t>Annual preservation costs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2000" i="1" dirty="0">
                <a:solidFill>
                  <a:srgbClr val="C00000"/>
                </a:solidFill>
              </a:rPr>
              <a:t>$10 million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8D47D-1E72-40E6-B82E-EDB34BD5F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8320" y="4648201"/>
            <a:ext cx="5057398" cy="1434085"/>
          </a:xfrm>
        </p:spPr>
        <p:txBody>
          <a:bodyPr>
            <a:normAutofit/>
          </a:bodyPr>
          <a:lstStyle/>
          <a:p>
            <a:pPr marL="0" indent="0" algn="ctr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000" u="sng" dirty="0"/>
              <a:t>Maintenance</a:t>
            </a:r>
          </a:p>
          <a:p>
            <a:pPr marL="0" indent="0" algn="ctr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2000" dirty="0"/>
              <a:t>Annual maintenance costs</a:t>
            </a:r>
          </a:p>
          <a:p>
            <a:pPr marL="0" indent="0" algn="ctr" fontAlgn="auto">
              <a:spcBef>
                <a:spcPts val="600"/>
              </a:spcBef>
              <a:spcAft>
                <a:spcPts val="0"/>
              </a:spcAft>
              <a:buClrTx/>
              <a:buNone/>
              <a:defRPr/>
            </a:pPr>
            <a:r>
              <a:rPr lang="en-US" altLang="en-US" sz="2000" i="1" dirty="0">
                <a:solidFill>
                  <a:srgbClr val="C00000"/>
                </a:solidFill>
              </a:rPr>
              <a:t>$6 million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1E7CF-0A9E-45EC-85AD-9557461F88A4}"/>
              </a:ext>
            </a:extLst>
          </p:cNvPr>
          <p:cNvGrpSpPr/>
          <p:nvPr/>
        </p:nvGrpSpPr>
        <p:grpSpPr>
          <a:xfrm>
            <a:off x="1453478" y="4390457"/>
            <a:ext cx="4657389" cy="2031924"/>
            <a:chOff x="6019800" y="4343398"/>
            <a:chExt cx="5334000" cy="23367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E796DA-935B-4E9B-B35E-9B850DEB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968" y="4349043"/>
              <a:ext cx="1828800" cy="136595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47529A-5296-4F2B-A040-A6F520F0B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34"/>
            <a:stretch/>
          </p:blipFill>
          <p:spPr>
            <a:xfrm>
              <a:off x="9524999" y="5511713"/>
              <a:ext cx="1828801" cy="116841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33628B-A7A1-4F90-99CF-26E5F780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4343400"/>
              <a:ext cx="1760951" cy="132071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6AA9EB-4BB7-454E-9683-80C450E5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4343398"/>
              <a:ext cx="1828802" cy="137160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DF4327-1213-481F-9E41-883D1C3E9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29"/>
            <a:stretch/>
          </p:blipFill>
          <p:spPr>
            <a:xfrm>
              <a:off x="6019800" y="5511713"/>
              <a:ext cx="1719230" cy="116180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72B5B1-D1D8-436B-9562-B35D75062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6199" y="5511713"/>
              <a:ext cx="1828803" cy="1166530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4B39B87-252D-43DF-9431-A702A017AE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901" y="171304"/>
            <a:ext cx="3529646" cy="1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89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 fontScale="90000"/>
          </a:bodyPr>
          <a:lstStyle/>
          <a:p>
            <a:pPr algn="ctr"/>
            <a:r>
              <a:rPr lang="en-US" altLang="en-US" sz="2800" i="1" dirty="0">
                <a:solidFill>
                  <a:srgbClr val="FFFFFF"/>
                </a:solidFill>
              </a:rPr>
              <a:t>How is this cost calculated?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96C2E-24E0-43E5-8BB0-AF723BA7C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4966" y="901884"/>
            <a:ext cx="5057398" cy="1557936"/>
          </a:xfrm>
        </p:spPr>
        <p:txBody>
          <a:bodyPr>
            <a:normAutofit fontScale="92500"/>
          </a:bodyPr>
          <a:lstStyle/>
          <a:p>
            <a:pPr marL="0" indent="0" algn="ctr" fontAlgn="auto">
              <a:buClrTx/>
              <a:buNone/>
              <a:defRPr/>
            </a:pPr>
            <a:r>
              <a:rPr lang="en-US" altLang="en-US" sz="2400" u="sng" dirty="0"/>
              <a:t>Preservation</a:t>
            </a:r>
          </a:p>
          <a:p>
            <a:pPr marL="0" indent="0" algn="ctr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Value is based on a projection of future project costs needed for the paved streets to </a:t>
            </a:r>
            <a:r>
              <a:rPr lang="en-US" altLang="en-US" sz="2400" i="1" dirty="0"/>
              <a:t>remain in their current condition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6AE8DE9-8CCD-40B8-87B2-B33CDB7A22F1}"/>
              </a:ext>
            </a:extLst>
          </p:cNvPr>
          <p:cNvSpPr txBox="1">
            <a:spLocks/>
          </p:cNvSpPr>
          <p:nvPr/>
        </p:nvSpPr>
        <p:spPr>
          <a:xfrm>
            <a:off x="5943600" y="4379182"/>
            <a:ext cx="5029200" cy="1557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BF76DFC-409A-47C3-8D1A-56017B2BA17C}"/>
              </a:ext>
            </a:extLst>
          </p:cNvPr>
          <p:cNvSpPr txBox="1">
            <a:spLocks/>
          </p:cNvSpPr>
          <p:nvPr/>
        </p:nvSpPr>
        <p:spPr>
          <a:xfrm>
            <a:off x="6370133" y="4430732"/>
            <a:ext cx="5562600" cy="1409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Tx/>
              <a:buNone/>
              <a:defRPr/>
            </a:pPr>
            <a:r>
              <a:rPr lang="en-US" altLang="en-US" sz="2400" u="sng" dirty="0">
                <a:latin typeface="+mn-lt"/>
              </a:rPr>
              <a:t>Maintenance</a:t>
            </a:r>
          </a:p>
          <a:p>
            <a:pPr marL="0" indent="0" algn="ctr" fontAlgn="auto">
              <a:buClrTx/>
              <a:buNone/>
              <a:defRPr/>
            </a:pPr>
            <a:r>
              <a:rPr lang="en-US" altLang="en-US" sz="2400" dirty="0">
                <a:latin typeface="+mn-lt"/>
              </a:rPr>
              <a:t>Value is based on historical costs for City to provide current level of service</a:t>
            </a:r>
          </a:p>
          <a:p>
            <a:pPr marL="0" indent="0" fontAlgn="auto">
              <a:buClrTx/>
              <a:buFont typeface="Wingdings" panose="05000000000000000000" pitchFamily="2" charset="2"/>
              <a:buNone/>
              <a:defRPr/>
            </a:pPr>
            <a:endParaRPr lang="en-US" altLang="en-US" sz="1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64A4A9-FC64-4B03-95D2-F74A6D2D0390}"/>
              </a:ext>
            </a:extLst>
          </p:cNvPr>
          <p:cNvGrpSpPr/>
          <p:nvPr/>
        </p:nvGrpSpPr>
        <p:grpSpPr>
          <a:xfrm>
            <a:off x="1453478" y="4390457"/>
            <a:ext cx="4657389" cy="2031924"/>
            <a:chOff x="6019800" y="4343398"/>
            <a:chExt cx="5334000" cy="23367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6BACE5-6205-4496-949F-03BB6DDF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968" y="4349043"/>
              <a:ext cx="1828800" cy="136595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2972C1-6BFC-4E21-BDFE-0EFC82447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334"/>
            <a:stretch/>
          </p:blipFill>
          <p:spPr>
            <a:xfrm>
              <a:off x="9524999" y="5511713"/>
              <a:ext cx="1828801" cy="1168411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1FDFA27-04AF-4E5A-89F0-73031A1ED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4343400"/>
              <a:ext cx="1760951" cy="132071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3CD8C1-B916-4D97-9674-558872568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4343398"/>
              <a:ext cx="1828802" cy="137160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EA125A1-1C69-44C0-B894-6F4CA777D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29"/>
            <a:stretch/>
          </p:blipFill>
          <p:spPr>
            <a:xfrm>
              <a:off x="6019800" y="5511713"/>
              <a:ext cx="1719230" cy="116180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FB0E4E1-BAE9-49E6-8E09-D292C3469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6199" y="5511713"/>
              <a:ext cx="1828803" cy="1166530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C18B758-980D-4207-93CA-8C00709F74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577" y="309945"/>
            <a:ext cx="3698733" cy="21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US" altLang="en-US" sz="2400" i="1" dirty="0">
                <a:solidFill>
                  <a:srgbClr val="FFFFFF"/>
                </a:solidFill>
              </a:rPr>
              <a:t>How does the community value these services?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5FF8CE-BF67-4EFC-A4E8-A40543824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8400" y="76200"/>
            <a:ext cx="5791200" cy="32766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altLang="en-US" sz="1900" u="sng" dirty="0"/>
              <a:t>Preservation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endParaRPr lang="en-US" altLang="en-US" sz="200" u="sng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altLang="en-US" sz="1900" dirty="0"/>
              <a:t>$10 M annually to keep pavement as-is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altLang="en-US" sz="1900" dirty="0"/>
              <a:t>$5 M actual expended (historical avg.: $3 M local + $2 M grants)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altLang="en-US" sz="1900" dirty="0">
                <a:solidFill>
                  <a:srgbClr val="C00000"/>
                </a:solidFill>
              </a:rPr>
              <a:t>$5 M annual shortfall (</a:t>
            </a:r>
            <a:r>
              <a:rPr lang="en-US" altLang="en-US" sz="1900" u="sng" dirty="0">
                <a:solidFill>
                  <a:srgbClr val="C00000"/>
                </a:solidFill>
              </a:rPr>
              <a:t>Not covered. Services are reduced</a:t>
            </a:r>
            <a:r>
              <a:rPr lang="en-US" altLang="en-US" sz="1900" dirty="0">
                <a:solidFill>
                  <a:srgbClr val="C00000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endParaRPr lang="en-US" altLang="en-US" sz="2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altLang="en-US" sz="1900" b="1" dirty="0"/>
              <a:t>What services are provided?</a:t>
            </a:r>
          </a:p>
          <a:p>
            <a:pPr marL="461963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altLang="en-US" sz="1900" dirty="0"/>
              <a:t>Annual overlay and reconstruction projects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endParaRPr lang="en-US" altLang="en-US" sz="2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altLang="en-US" sz="1900" b="1" dirty="0"/>
              <a:t>Pavement is aging faster than we can preserve it.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altLang="en-US" sz="1900" dirty="0"/>
              <a:t>Reduced services includes: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altLang="en-US" sz="1900" dirty="0"/>
              <a:t>Fewer projects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altLang="en-US" sz="1900" dirty="0"/>
              <a:t>Fewer treatment methods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altLang="en-US" sz="3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1900" b="1" u="sng" dirty="0"/>
              <a:t>$5 M/</a:t>
            </a:r>
            <a:r>
              <a:rPr lang="en-US" altLang="en-US" sz="1900" b="1" u="sng" dirty="0" err="1"/>
              <a:t>Yr</a:t>
            </a:r>
            <a:r>
              <a:rPr lang="en-US" altLang="en-US" sz="1900" b="1" u="sng" dirty="0"/>
              <a:t> is applied to asphalt preservation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D40F42-4BAB-4CF2-AD33-48F0D7E1B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491" y="3505201"/>
            <a:ext cx="5791200" cy="3186681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 fontAlgn="auto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900" u="sng" dirty="0"/>
              <a:t>Maintenance</a:t>
            </a:r>
          </a:p>
          <a:p>
            <a:pPr marL="0" indent="0" algn="ctr" fontAlgn="auto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None/>
              <a:defRPr/>
            </a:pPr>
            <a:endParaRPr lang="en-US" altLang="en-US" sz="200" u="sng" dirty="0"/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900" dirty="0"/>
              <a:t>$6 M annually to maintain existing services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900" dirty="0"/>
              <a:t>$3 M dedicated funds 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altLang="en-US" sz="1900" dirty="0">
                <a:solidFill>
                  <a:srgbClr val="C00000"/>
                </a:solidFill>
              </a:rPr>
              <a:t>$3 M annual shortfall (</a:t>
            </a:r>
            <a:r>
              <a:rPr lang="en-US" altLang="en-US" sz="1900" u="sng" dirty="0">
                <a:solidFill>
                  <a:srgbClr val="C00000"/>
                </a:solidFill>
              </a:rPr>
              <a:t>covered by reserve transfers</a:t>
            </a:r>
            <a:r>
              <a:rPr lang="en-US" altLang="en-US" sz="1900" dirty="0">
                <a:solidFill>
                  <a:srgbClr val="C00000"/>
                </a:solidFill>
              </a:rPr>
              <a:t>)</a:t>
            </a:r>
          </a:p>
          <a:p>
            <a:pPr marL="0" lvl="1" indent="0" fontAlgn="auto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endParaRPr lang="en-US" altLang="en-US" sz="200" dirty="0"/>
          </a:p>
          <a:p>
            <a:pPr marL="0" lvl="1" indent="0" fontAlgn="auto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altLang="en-US" sz="1900" b="1" dirty="0"/>
              <a:t>What services are provided?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900" dirty="0"/>
              <a:t>Snow and ice control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900" dirty="0"/>
              <a:t>Pavement repairs: potholes, patches, crack fill, sidewalks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900" dirty="0"/>
              <a:t>Traffic signals and signs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900" dirty="0"/>
              <a:t>Street lighting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900" dirty="0"/>
              <a:t>Street sweeping &amp; vegetation control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b="1" u="sng" dirty="0"/>
              <a:t>$1M/</a:t>
            </a:r>
            <a:r>
              <a:rPr lang="en-US" sz="1900" b="1" u="sng" dirty="0" err="1"/>
              <a:t>Yr</a:t>
            </a:r>
            <a:r>
              <a:rPr lang="en-US" sz="1900" b="1" u="sng" dirty="0"/>
              <a:t> is applied to asphalt maintenance</a:t>
            </a:r>
            <a:endParaRPr lang="en-US" sz="2100" b="1" u="sng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EA518-5075-4288-A185-D7E38980E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88200" y="228600"/>
            <a:ext cx="2548875" cy="2596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AE11AF-D479-4A7D-B4A3-0A39481233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403" y="4114800"/>
            <a:ext cx="2595773" cy="26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does the community value these services?</a:t>
            </a:r>
          </a:p>
        </p:txBody>
      </p:sp>
      <p:graphicFrame>
        <p:nvGraphicFramePr>
          <p:cNvPr id="9224" name="Content Placeholder 2">
            <a:extLst>
              <a:ext uri="{FF2B5EF4-FFF2-40B4-BE49-F238E27FC236}">
                <a16:creationId xmlns:a16="http://schemas.microsoft.com/office/drawing/2014/main" id="{6263BC35-F2AF-4BE8-A9B2-5129A512C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408509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1288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CFCCE-5F36-400E-AD16-BB8756A0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5090450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Part II: </a:t>
            </a:r>
            <a:r>
              <a:rPr lang="en-US" sz="3000" i="1" dirty="0">
                <a:solidFill>
                  <a:srgbClr val="FFFFFF"/>
                </a:solidFill>
              </a:rPr>
              <a:t>Historical practices of the City’s PMP</a:t>
            </a:r>
            <a:br>
              <a:rPr lang="en-US" sz="3000" dirty="0">
                <a:solidFill>
                  <a:srgbClr val="FFFFFF"/>
                </a:solidFill>
              </a:rPr>
            </a:b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8C332EA-EAD7-48C7-A07E-BCF7EC6C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6315" y="307731"/>
            <a:ext cx="5103366" cy="3997637"/>
          </a:xfrm>
          <a:prstGeom prst="rect">
            <a:avLst/>
          </a:prstGeom>
        </p:spPr>
      </p:pic>
      <p:pic>
        <p:nvPicPr>
          <p:cNvPr id="7" name="Picture 6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id="{B31675E2-32F4-4705-9BF8-53D669983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6043" y="487910"/>
            <a:ext cx="5455917" cy="363727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0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197680-5F1A-45A1-9E4D-54C4CD364B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1E6B2E-2535-4852-80B7-EACBD120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City’s PMP Funding Roadmap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25837278-9462-4D12-8717-7E24AD60C5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182138"/>
              </p:ext>
            </p:extLst>
          </p:nvPr>
        </p:nvGraphicFramePr>
        <p:xfrm>
          <a:off x="838200" y="1447800"/>
          <a:ext cx="10515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0EA5C4F-2C9D-4053-8707-D711CD096418}"/>
              </a:ext>
            </a:extLst>
          </p:cNvPr>
          <p:cNvSpPr txBox="1"/>
          <p:nvPr/>
        </p:nvSpPr>
        <p:spPr>
          <a:xfrm rot="16200000">
            <a:off x="-323166" y="203903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2003 Incorporation</a:t>
            </a:r>
          </a:p>
        </p:txBody>
      </p:sp>
    </p:spTree>
    <p:extLst>
      <p:ext uri="{BB962C8B-B14F-4D97-AF65-F5344CB8AC3E}">
        <p14:creationId xmlns:p14="http://schemas.microsoft.com/office/powerpoint/2010/main" val="2175055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6" name="Picture 9225" descr="A close up of a surface&#10;&#10;Description automatically generated with low confidence">
            <a:extLst>
              <a:ext uri="{FF2B5EF4-FFF2-40B4-BE49-F238E27FC236}">
                <a16:creationId xmlns:a16="http://schemas.microsoft.com/office/drawing/2014/main" id="{AECF01A7-F547-4CD2-A175-BA69AA1D9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alt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did the 2019 3</a:t>
            </a:r>
            <a:r>
              <a:rPr lang="en-US" altLang="en-US" sz="3200" i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alt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-party review affect where we are today?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4" name="Content Placeholder 2">
            <a:extLst>
              <a:ext uri="{FF2B5EF4-FFF2-40B4-BE49-F238E27FC236}">
                <a16:creationId xmlns:a16="http://schemas.microsoft.com/office/drawing/2014/main" id="{6263BC35-F2AF-4BE8-A9B2-5129A512C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3780423"/>
              </p:ext>
            </p:extLst>
          </p:nvPr>
        </p:nvGraphicFramePr>
        <p:xfrm>
          <a:off x="5119128" y="647231"/>
          <a:ext cx="6350819" cy="556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78342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DF4A3-39B0-4475-848D-0D319F12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09B37-5448-4059-90A8-7BB639B3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4800" i="1" dirty="0"/>
              <a:t>How have City surveys progressed over time?</a:t>
            </a:r>
            <a:endParaRPr lang="en-US" sz="4800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73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53A7C58-E4D0-406F-AEF1-49008D59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5903F3-B676-4937-B7FC-C8BE83AB9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40603" cy="114617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City Surveys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6EB307-DF34-48B3-9067-21B5A539F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90692"/>
            <a:ext cx="5859851" cy="2502787"/>
          </a:xfrm>
          <a:custGeom>
            <a:avLst/>
            <a:gdLst/>
            <a:ahLst/>
            <a:cxnLst/>
            <a:rect l="l" t="t" r="r" b="b"/>
            <a:pathLst>
              <a:path w="5859851" h="2502787">
                <a:moveTo>
                  <a:pt x="255181" y="0"/>
                </a:moveTo>
                <a:lnTo>
                  <a:pt x="5859851" y="0"/>
                </a:lnTo>
                <a:lnTo>
                  <a:pt x="4700603" y="2501837"/>
                </a:lnTo>
                <a:lnTo>
                  <a:pt x="4445862" y="2501837"/>
                </a:lnTo>
                <a:lnTo>
                  <a:pt x="4445422" y="2502787"/>
                </a:lnTo>
                <a:lnTo>
                  <a:pt x="0" y="2502787"/>
                </a:lnTo>
                <a:lnTo>
                  <a:pt x="0" y="950"/>
                </a:lnTo>
                <a:lnTo>
                  <a:pt x="255181" y="95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BE0969-E6AD-4696-A4E6-278B65D8F5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4357117"/>
            <a:ext cx="4640722" cy="2500884"/>
          </a:xfrm>
          <a:custGeom>
            <a:avLst/>
            <a:gdLst/>
            <a:ahLst/>
            <a:cxnLst/>
            <a:rect l="l" t="t" r="r" b="b"/>
            <a:pathLst>
              <a:path w="4640742" h="2500884">
                <a:moveTo>
                  <a:pt x="0" y="0"/>
                </a:moveTo>
                <a:lnTo>
                  <a:pt x="4640742" y="0"/>
                </a:lnTo>
                <a:lnTo>
                  <a:pt x="4640742" y="1"/>
                </a:lnTo>
                <a:lnTo>
                  <a:pt x="4639450" y="1"/>
                </a:lnTo>
                <a:lnTo>
                  <a:pt x="3480643" y="2500884"/>
                </a:lnTo>
                <a:lnTo>
                  <a:pt x="0" y="2500884"/>
                </a:ln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DC5404F-1E02-4519-A2AC-E8838B4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2C7AE51-E22A-4745-98E3-F2CBE77FF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334334"/>
              </p:ext>
            </p:extLst>
          </p:nvPr>
        </p:nvGraphicFramePr>
        <p:xfrm>
          <a:off x="5859852" y="2176271"/>
          <a:ext cx="6027348" cy="4316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3622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9222">
            <a:extLst>
              <a:ext uri="{FF2B5EF4-FFF2-40B4-BE49-F238E27FC236}">
                <a16:creationId xmlns:a16="http://schemas.microsoft.com/office/drawing/2014/main" id="{377722AB-1860-4DB3-889C-6A7AF07E3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Video Overview</a:t>
            </a:r>
          </a:p>
        </p:txBody>
      </p:sp>
      <p:graphicFrame>
        <p:nvGraphicFramePr>
          <p:cNvPr id="9222" name="Content Placeholder 2">
            <a:extLst>
              <a:ext uri="{FF2B5EF4-FFF2-40B4-BE49-F238E27FC236}">
                <a16:creationId xmlns:a16="http://schemas.microsoft.com/office/drawing/2014/main" id="{75AE33D5-0C53-4762-8F74-970112F9D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508282"/>
              </p:ext>
            </p:extLst>
          </p:nvPr>
        </p:nvGraphicFramePr>
        <p:xfrm>
          <a:off x="838200" y="1825624"/>
          <a:ext cx="10515600" cy="472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33376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9B37-5448-4059-90A8-7BB639B3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81333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altLang="en-US" sz="4800" i="1" dirty="0"/>
              <a:t>What is a pavement condition survey?</a:t>
            </a:r>
            <a:endParaRPr lang="en-US" sz="4800" i="1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4D1E3-EC57-4B2A-B10A-031921A8D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4102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01C832-5E99-4B57-AD29-D55461C37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78"/>
          <a:stretch/>
        </p:blipFill>
        <p:spPr>
          <a:xfrm>
            <a:off x="8534400" y="304800"/>
            <a:ext cx="2392679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383757-6931-4AE0-837E-76935F860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2344448"/>
            <a:ext cx="1453097" cy="4286997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 rot="16200000">
            <a:off x="-2587385" y="3015836"/>
            <a:ext cx="6497442" cy="774628"/>
          </a:xfrm>
          <a:solidFill>
            <a:schemeClr val="tx1"/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Pavement Condition Survey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03F19F-3220-4007-BF64-4084699CAA65}"/>
              </a:ext>
            </a:extLst>
          </p:cNvPr>
          <p:cNvSpPr txBox="1">
            <a:spLocks/>
          </p:cNvSpPr>
          <p:nvPr/>
        </p:nvSpPr>
        <p:spPr>
          <a:xfrm>
            <a:off x="2245936" y="446979"/>
            <a:ext cx="5638801" cy="169684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ClrTx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Survey 100% of City streets every 3 years</a:t>
            </a:r>
          </a:p>
          <a:p>
            <a:pPr lvl="1" algn="ctr" fontAlgn="auto">
              <a:buClrTx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Arterials &amp; Collectors get two “passes”</a:t>
            </a:r>
          </a:p>
          <a:p>
            <a:pPr lvl="1" algn="ctr" fontAlgn="auto">
              <a:buClrTx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Local Access streets get one “pass”</a:t>
            </a:r>
          </a:p>
          <a:p>
            <a:pPr marL="0" indent="0" algn="ctr" fontAlgn="auto">
              <a:buClrTx/>
              <a:buNone/>
              <a:defRPr/>
            </a:pPr>
            <a:r>
              <a:rPr lang="en-US" altLang="en-US" sz="2000" dirty="0" err="1">
                <a:solidFill>
                  <a:schemeClr val="bg1"/>
                </a:solidFill>
              </a:rPr>
              <a:t>StreetScan</a:t>
            </a:r>
            <a:r>
              <a:rPr lang="en-US" altLang="en-US" sz="2000" dirty="0">
                <a:solidFill>
                  <a:schemeClr val="bg1"/>
                </a:solidFill>
              </a:rPr>
              <a:t> collects &amp; computes road condition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36B35-B623-4FB8-8F78-DCB33A6EA8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936" y="2329319"/>
            <a:ext cx="6781800" cy="432364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5334D77-CA1F-45CF-9ED9-453FCA6108DF}"/>
              </a:ext>
            </a:extLst>
          </p:cNvPr>
          <p:cNvSpPr/>
          <p:nvPr/>
        </p:nvSpPr>
        <p:spPr>
          <a:xfrm>
            <a:off x="9296400" y="4048912"/>
            <a:ext cx="609600" cy="5334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6C65E-F803-4E5B-82B0-0EFB2791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12004"/>
            <a:ext cx="4089971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4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does the City measure up?</a:t>
            </a:r>
            <a:endParaRPr lang="en-US" sz="44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0C6C9-FD1D-479B-9101-1D03BD612481}"/>
              </a:ext>
            </a:extLst>
          </p:cNvPr>
          <p:cNvGrpSpPr>
            <a:grpSpLocks noChangeAspect="1"/>
          </p:cNvGrpSpPr>
          <p:nvPr/>
        </p:nvGrpSpPr>
        <p:grpSpPr>
          <a:xfrm>
            <a:off x="5194300" y="1324191"/>
            <a:ext cx="6513604" cy="4178892"/>
            <a:chOff x="5476096" y="1852042"/>
            <a:chExt cx="6258704" cy="4015358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78B3413D-F22B-4F43-A545-9F9650973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6096" y="1911862"/>
              <a:ext cx="4925476" cy="39480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73EE7F-6A62-4B56-9CE4-8BF378D9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73776" y="1852042"/>
              <a:ext cx="1361024" cy="4015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2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3F3879-6199-4ECD-8F8F-38238F2142F0}"/>
              </a:ext>
            </a:extLst>
          </p:cNvPr>
          <p:cNvGrpSpPr>
            <a:grpSpLocks noChangeAspect="1"/>
          </p:cNvGrpSpPr>
          <p:nvPr/>
        </p:nvGrpSpPr>
        <p:grpSpPr>
          <a:xfrm>
            <a:off x="4154020" y="1600200"/>
            <a:ext cx="7352180" cy="4716892"/>
            <a:chOff x="5476096" y="1852042"/>
            <a:chExt cx="6258704" cy="40153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0ED34D-8E34-4A73-ADEF-C8E216321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6096" y="1911862"/>
              <a:ext cx="4925476" cy="394802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A7622A-5E8B-4BA1-87C9-55E09918A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3776" y="1852042"/>
              <a:ext cx="1361024" cy="4015358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03F19F-3220-4007-BF64-4084699CAA65}"/>
              </a:ext>
            </a:extLst>
          </p:cNvPr>
          <p:cNvSpPr txBox="1">
            <a:spLocks/>
          </p:cNvSpPr>
          <p:nvPr/>
        </p:nvSpPr>
        <p:spPr>
          <a:xfrm>
            <a:off x="715624" y="1447799"/>
            <a:ext cx="3315821" cy="1828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Tx/>
              <a:defRPr/>
            </a:pPr>
            <a:r>
              <a:rPr lang="en-US" altLang="en-US" sz="2400" dirty="0"/>
              <a:t>PCI: Pavement Condition Index</a:t>
            </a:r>
          </a:p>
          <a:p>
            <a:pPr marL="0" indent="0" fontAlgn="auto">
              <a:buClrTx/>
              <a:buNone/>
              <a:defRPr/>
            </a:pPr>
            <a:r>
              <a:rPr lang="en-US" altLang="en-US" sz="2000" dirty="0"/>
              <a:t>Network average score: 76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46C6B-52CD-4541-AE98-9686C24C1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200400"/>
            <a:ext cx="3375470" cy="3375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24608-6CAD-44E0-A38D-59DBDA9E4959}"/>
              </a:ext>
            </a:extLst>
          </p:cNvPr>
          <p:cNvSpPr txBox="1"/>
          <p:nvPr/>
        </p:nvSpPr>
        <p:spPr>
          <a:xfrm>
            <a:off x="1222776" y="3790890"/>
            <a:ext cx="52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1ABA25-A808-4FB9-8DAD-DF57C14719A3}"/>
              </a:ext>
            </a:extLst>
          </p:cNvPr>
          <p:cNvSpPr txBox="1"/>
          <p:nvPr/>
        </p:nvSpPr>
        <p:spPr>
          <a:xfrm>
            <a:off x="1908576" y="3733800"/>
            <a:ext cx="52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A1715-3539-4773-8F1E-EBE420688DD8}"/>
              </a:ext>
            </a:extLst>
          </p:cNvPr>
          <p:cNvSpPr txBox="1"/>
          <p:nvPr/>
        </p:nvSpPr>
        <p:spPr>
          <a:xfrm>
            <a:off x="2594376" y="3581400"/>
            <a:ext cx="52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928DD-E7EB-4D7A-8F95-81FA38462126}"/>
              </a:ext>
            </a:extLst>
          </p:cNvPr>
          <p:cNvSpPr txBox="1"/>
          <p:nvPr/>
        </p:nvSpPr>
        <p:spPr>
          <a:xfrm>
            <a:off x="3356376" y="3638490"/>
            <a:ext cx="52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3AD184-31A6-496C-AB61-F3C9DA71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184"/>
          </a:xfrm>
        </p:spPr>
        <p:txBody>
          <a:bodyPr/>
          <a:lstStyle/>
          <a:p>
            <a:pPr algn="ctr"/>
            <a:r>
              <a:rPr lang="en-US" altLang="en-US" sz="4400" dirty="0"/>
              <a:t>PCI: Pavement Condition Index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BDCA94-018E-457A-89F2-ADD63643936B}"/>
              </a:ext>
            </a:extLst>
          </p:cNvPr>
          <p:cNvCxnSpPr>
            <a:cxnSpLocks/>
          </p:cNvCxnSpPr>
          <p:nvPr/>
        </p:nvCxnSpPr>
        <p:spPr>
          <a:xfrm flipH="1">
            <a:off x="9940040" y="3048000"/>
            <a:ext cx="15814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481AECE-51B8-4571-8679-28F2135F9D15}"/>
              </a:ext>
            </a:extLst>
          </p:cNvPr>
          <p:cNvSpPr/>
          <p:nvPr/>
        </p:nvSpPr>
        <p:spPr>
          <a:xfrm rot="1629017">
            <a:off x="11377950" y="2009012"/>
            <a:ext cx="370739" cy="103056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BC79-2908-4BBC-AC14-567B9A77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5400" i="1" dirty="0"/>
              <a:t>How can we plan for preservation?</a:t>
            </a:r>
            <a:endParaRPr lang="en-US" sz="5400" i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B8D72-83DA-47F4-ABBC-69508340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5220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7998139" y="375194"/>
            <a:ext cx="3732244" cy="1702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700" dirty="0"/>
              <a:t>PMP Software: </a:t>
            </a:r>
            <a:r>
              <a:rPr lang="en-US" altLang="en-US" sz="3700" i="1" dirty="0"/>
              <a:t>Software supports decision making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81F5EEA-87C8-43DF-AB34-5C8447126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8460" y="1065672"/>
            <a:ext cx="3044697" cy="243575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F720D43-6448-49B8-BDBC-D80AD2EBC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497" y="980999"/>
            <a:ext cx="2434338" cy="147234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C83B220-6FEC-4D27-9754-AE02F5228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60" y="4315756"/>
            <a:ext cx="3044697" cy="169006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87233EE6-0D8F-42CA-BE4E-59A1A9AB72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23497" y="3323495"/>
            <a:ext cx="2434338" cy="250224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44834A8-FAB1-4B16-991B-2689664E0A25}"/>
              </a:ext>
            </a:extLst>
          </p:cNvPr>
          <p:cNvSpPr txBox="1">
            <a:spLocks/>
          </p:cNvSpPr>
          <p:nvPr/>
        </p:nvSpPr>
        <p:spPr>
          <a:xfrm>
            <a:off x="7536523" y="2453339"/>
            <a:ext cx="4655477" cy="42522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009E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u="sng" dirty="0">
                <a:latin typeface="+mn-lt"/>
                <a:ea typeface="+mn-ea"/>
                <a:cs typeface="+mn-cs"/>
              </a:rPr>
              <a:t>Scenario &amp; budget planning</a:t>
            </a:r>
          </a:p>
          <a:p>
            <a:pPr lvl="1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Plan for a target PCI</a:t>
            </a:r>
          </a:p>
          <a:p>
            <a:pPr lvl="2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Get the applicable budget as a result</a:t>
            </a:r>
          </a:p>
          <a:p>
            <a:pPr marL="457200" lvl="1" indent="0" fontAlgn="auto">
              <a:lnSpc>
                <a:spcPct val="90000"/>
              </a:lnSpc>
              <a:buClrTx/>
              <a:buNone/>
              <a:defRPr/>
            </a:pPr>
            <a:endParaRPr lang="en-US" altLang="en-US" sz="1800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Plan for a target budget</a:t>
            </a:r>
          </a:p>
          <a:p>
            <a:pPr lvl="2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Get the applicable PCI as a result</a:t>
            </a:r>
          </a:p>
          <a:p>
            <a:pPr marL="457200" lvl="1" indent="0" fontAlgn="auto">
              <a:lnSpc>
                <a:spcPct val="90000"/>
              </a:lnSpc>
              <a:buClrTx/>
              <a:buNone/>
              <a:defRPr/>
            </a:pPr>
            <a:endParaRPr lang="en-US" altLang="en-US" sz="1800" dirty="0">
              <a:latin typeface="+mn-lt"/>
              <a:ea typeface="+mn-ea"/>
              <a:cs typeface="+mn-cs"/>
            </a:endParaRPr>
          </a:p>
          <a:p>
            <a:pPr lvl="1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Set priorities by:</a:t>
            </a:r>
          </a:p>
          <a:p>
            <a:pPr lvl="2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Street functional class</a:t>
            </a:r>
          </a:p>
          <a:p>
            <a:pPr lvl="2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Asphalt repair type</a:t>
            </a:r>
          </a:p>
          <a:p>
            <a:pPr lvl="2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Number of years</a:t>
            </a:r>
          </a:p>
          <a:p>
            <a:pPr lvl="2" fontAlgn="auto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+mn-lt"/>
                <a:ea typeface="+mn-ea"/>
                <a:cs typeface="+mn-cs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715096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8FC19-F808-4467-B9BF-6253D6F6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55" y="233700"/>
            <a:ext cx="10515600" cy="132556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4000" dirty="0">
                <a:solidFill>
                  <a:schemeClr val="bg1"/>
                </a:solidFill>
              </a:rPr>
              <a:t>How do costs impact the setting of your 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Pavement Condition Target?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316400-C7B0-4B92-B43B-A8201C69BB62}"/>
              </a:ext>
            </a:extLst>
          </p:cNvPr>
          <p:cNvGrpSpPr/>
          <p:nvPr/>
        </p:nvGrpSpPr>
        <p:grpSpPr>
          <a:xfrm>
            <a:off x="526883" y="2798154"/>
            <a:ext cx="5101520" cy="3770296"/>
            <a:chOff x="4785749" y="2738249"/>
            <a:chExt cx="5101520" cy="37702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F7A622-D11E-40DE-9E42-9B2B377C9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5749" y="5319331"/>
              <a:ext cx="5038725" cy="118921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E3CB73-1B94-465C-B393-F81F8F9B764B}"/>
                </a:ext>
              </a:extLst>
            </p:cNvPr>
            <p:cNvGrpSpPr/>
            <p:nvPr/>
          </p:nvGrpSpPr>
          <p:grpSpPr>
            <a:xfrm rot="283109">
              <a:off x="6839269" y="3878227"/>
              <a:ext cx="3048000" cy="1447800"/>
              <a:chOff x="5904239" y="4187959"/>
              <a:chExt cx="3048000" cy="1447800"/>
            </a:xfrm>
          </p:grpSpPr>
          <p:sp>
            <p:nvSpPr>
              <p:cNvPr id="14" name="Speech Bubble: Oval 13">
                <a:extLst>
                  <a:ext uri="{FF2B5EF4-FFF2-40B4-BE49-F238E27FC236}">
                    <a16:creationId xmlns:a16="http://schemas.microsoft.com/office/drawing/2014/main" id="{70778386-0075-42B4-8570-BEDF28811E3E}"/>
                  </a:ext>
                </a:extLst>
              </p:cNvPr>
              <p:cNvSpPr/>
              <p:nvPr/>
            </p:nvSpPr>
            <p:spPr>
              <a:xfrm>
                <a:off x="5904239" y="4187959"/>
                <a:ext cx="3048000" cy="1447800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4D4EF0-B818-48C0-B5CC-63D821B372FA}"/>
                  </a:ext>
                </a:extLst>
              </p:cNvPr>
              <p:cNvSpPr txBox="1"/>
              <p:nvPr/>
            </p:nvSpPr>
            <p:spPr>
              <a:xfrm>
                <a:off x="5953089" y="4473880"/>
                <a:ext cx="28876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Should we make our pavements better, worse, or keep them the same?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E9240E-47ED-45F5-BCE8-1247F181E2F3}"/>
                </a:ext>
              </a:extLst>
            </p:cNvPr>
            <p:cNvGrpSpPr/>
            <p:nvPr/>
          </p:nvGrpSpPr>
          <p:grpSpPr>
            <a:xfrm flipH="1">
              <a:off x="5342983" y="2738249"/>
              <a:ext cx="2629377" cy="1321814"/>
              <a:chOff x="5867399" y="4191000"/>
              <a:chExt cx="3048000" cy="1447800"/>
            </a:xfrm>
          </p:grpSpPr>
          <p:sp>
            <p:nvSpPr>
              <p:cNvPr id="12" name="Speech Bubble: Oval 11">
                <a:extLst>
                  <a:ext uri="{FF2B5EF4-FFF2-40B4-BE49-F238E27FC236}">
                    <a16:creationId xmlns:a16="http://schemas.microsoft.com/office/drawing/2014/main" id="{292A039D-38C4-4318-B865-C831C180FAF4}"/>
                  </a:ext>
                </a:extLst>
              </p:cNvPr>
              <p:cNvSpPr/>
              <p:nvPr/>
            </p:nvSpPr>
            <p:spPr>
              <a:xfrm>
                <a:off x="5867399" y="4191000"/>
                <a:ext cx="3048000" cy="1447800"/>
              </a:xfrm>
              <a:prstGeom prst="wedgeEllipseCallou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4C7CFC-2426-483D-BA27-8E0F27A7F9C1}"/>
                  </a:ext>
                </a:extLst>
              </p:cNvPr>
              <p:cNvSpPr txBox="1"/>
              <p:nvPr/>
            </p:nvSpPr>
            <p:spPr>
              <a:xfrm>
                <a:off x="5953089" y="4596991"/>
                <a:ext cx="28876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Should we use surface treatments on our streets?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A4AC55-3BDB-4825-87B4-07EF00171A1F}"/>
                </a:ext>
              </a:extLst>
            </p:cNvPr>
            <p:cNvGrpSpPr/>
            <p:nvPr/>
          </p:nvGrpSpPr>
          <p:grpSpPr>
            <a:xfrm rot="21224116">
              <a:off x="4789748" y="4104396"/>
              <a:ext cx="2245224" cy="1348620"/>
              <a:chOff x="4731560" y="4610932"/>
              <a:chExt cx="2245224" cy="1348620"/>
            </a:xfrm>
          </p:grpSpPr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5AA80F3E-1351-4768-A9B6-7B4339AA0444}"/>
                  </a:ext>
                </a:extLst>
              </p:cNvPr>
              <p:cNvSpPr/>
              <p:nvPr/>
            </p:nvSpPr>
            <p:spPr>
              <a:xfrm>
                <a:off x="4791849" y="4610932"/>
                <a:ext cx="2184935" cy="1348620"/>
              </a:xfrm>
              <a:prstGeom prst="wedgeRoundRectCallou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46F834-06E7-40D1-9708-42900916D50B}"/>
                  </a:ext>
                </a:extLst>
              </p:cNvPr>
              <p:cNvSpPr txBox="1"/>
              <p:nvPr/>
            </p:nvSpPr>
            <p:spPr>
              <a:xfrm>
                <a:off x="4731560" y="4804264"/>
                <a:ext cx="218493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Should my residential street get the same priority as our busiest streets?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E83B6D-5B95-47A1-8631-EF415602CA43}"/>
              </a:ext>
            </a:extLst>
          </p:cNvPr>
          <p:cNvGrpSpPr/>
          <p:nvPr/>
        </p:nvGrpSpPr>
        <p:grpSpPr>
          <a:xfrm>
            <a:off x="4890404" y="1911139"/>
            <a:ext cx="6978241" cy="4709376"/>
            <a:chOff x="4868183" y="1447800"/>
            <a:chExt cx="6714215" cy="52511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7B9FEE-EAB6-4E20-BF91-C5BFA9A03E3D}"/>
                </a:ext>
              </a:extLst>
            </p:cNvPr>
            <p:cNvGrpSpPr/>
            <p:nvPr/>
          </p:nvGrpSpPr>
          <p:grpSpPr>
            <a:xfrm>
              <a:off x="7801871" y="1447800"/>
              <a:ext cx="3780527" cy="5251125"/>
              <a:chOff x="7801871" y="1447800"/>
              <a:chExt cx="3780527" cy="52511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6FCA2F4-DC8B-4F4B-A087-1DCD76EAF2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25000" y="1447800"/>
                <a:ext cx="1962054" cy="5251125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079888D-FE9F-4874-8BCA-BB4427083001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 flipV="1">
                <a:off x="8115300" y="2738735"/>
                <a:ext cx="3467098" cy="58419"/>
              </a:xfrm>
              <a:prstGeom prst="line">
                <a:avLst/>
              </a:prstGeom>
              <a:ln w="889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8D7DF24-2013-4CAE-8B65-5EE1E5D799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0071" y="1938635"/>
                <a:ext cx="0" cy="160020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4F2F05-BF75-4E6D-AFB1-ABEC3C79D243}"/>
                  </a:ext>
                </a:extLst>
              </p:cNvPr>
              <p:cNvSpPr txBox="1"/>
              <p:nvPr/>
            </p:nvSpPr>
            <p:spPr>
              <a:xfrm>
                <a:off x="7801871" y="3500735"/>
                <a:ext cx="1605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Less $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E941E3-4007-4E7D-A51F-B609DE876C75}"/>
                  </a:ext>
                </a:extLst>
              </p:cNvPr>
              <p:cNvSpPr txBox="1"/>
              <p:nvPr/>
            </p:nvSpPr>
            <p:spPr>
              <a:xfrm>
                <a:off x="7801871" y="1515070"/>
                <a:ext cx="1605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More $$$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F2E65A-204D-4D8D-A621-4DA832468FBB}"/>
                </a:ext>
              </a:extLst>
            </p:cNvPr>
            <p:cNvSpPr txBox="1"/>
            <p:nvPr/>
          </p:nvSpPr>
          <p:spPr>
            <a:xfrm>
              <a:off x="4868183" y="2230903"/>
              <a:ext cx="3247117" cy="113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Preservation</a:t>
              </a:r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$10 Mil/</a:t>
              </a:r>
              <a:r>
                <a:rPr lang="en-US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Yr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/>
              <a:r>
                <a:rPr lang="en-US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2000" i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Maintenance</a:t>
              </a:r>
              <a:r>
                <a:rPr lang="en-US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$6 Mil/</a:t>
              </a:r>
              <a:r>
                <a:rPr lang="en-US" sz="2000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Yr</a:t>
              </a:r>
              <a:endParaRPr lang="en-US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Total: $16 Mil/</a:t>
              </a:r>
              <a:r>
                <a:rPr lang="en-US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Yr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7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US" altLang="en-US" sz="2600"/>
              <a:t>Key Considerations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AD1D8-9CF8-485B-9EB5-9D8A525C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842F62-C953-4F77-AE1E-B0AF2A68B7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0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DF6D1-5829-49AF-B999-41D9AAAB48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D8D9FC29-7CE8-48CB-A842-4759C5B96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218905"/>
            <a:ext cx="7104188" cy="2089317"/>
          </a:xfrm>
        </p:spPr>
        <p:txBody>
          <a:bodyPr anchor="ctr">
            <a:normAutofit fontScale="92500" lnSpcReduction="10000"/>
          </a:bodyPr>
          <a:lstStyle/>
          <a:p>
            <a:pPr>
              <a:buClrTx/>
              <a:defRPr/>
            </a:pPr>
            <a:r>
              <a:rPr lang="en-US" altLang="en-US" sz="2400" i="1" dirty="0"/>
              <a:t>What long-term pavement “condition” should we plan for?</a:t>
            </a:r>
          </a:p>
          <a:p>
            <a:pPr marL="0" indent="0">
              <a:buClrTx/>
              <a:buNone/>
              <a:defRPr/>
            </a:pPr>
            <a:endParaRPr lang="en-US" altLang="en-US" sz="2400" i="1" dirty="0"/>
          </a:p>
          <a:p>
            <a:pPr>
              <a:buClrTx/>
              <a:defRPr/>
            </a:pPr>
            <a:r>
              <a:rPr lang="en-US" altLang="en-US" sz="2400" i="1" dirty="0"/>
              <a:t>Which type of pavement “repairs” are acceptable?</a:t>
            </a:r>
          </a:p>
          <a:p>
            <a:pPr marL="0" indent="0">
              <a:buClrTx/>
              <a:buNone/>
              <a:defRPr/>
            </a:pPr>
            <a:endParaRPr lang="en-US" altLang="en-US" sz="2400" i="1" dirty="0"/>
          </a:p>
          <a:p>
            <a:pPr>
              <a:buClrTx/>
              <a:defRPr/>
            </a:pPr>
            <a:r>
              <a:rPr lang="en-US" altLang="en-US" sz="2400" i="1" dirty="0"/>
              <a:t>Which program services should be prioritized?</a:t>
            </a:r>
          </a:p>
        </p:txBody>
      </p:sp>
    </p:spTree>
    <p:extLst>
      <p:ext uri="{BB962C8B-B14F-4D97-AF65-F5344CB8AC3E}">
        <p14:creationId xmlns:p14="http://schemas.microsoft.com/office/powerpoint/2010/main" val="768285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black">
          <a:xfrm>
            <a:off x="1604963" y="5791200"/>
            <a:ext cx="90630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-"/>
              <a:defRPr sz="28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rgbClr val="4D4D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  <a:buSzPct val="120000"/>
              <a:buFontTx/>
              <a:buNone/>
            </a:pPr>
            <a:endParaRPr lang="en-US" altLang="en-US" sz="26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  <a:buSzPct val="120000"/>
              <a:buFontTx/>
              <a:buNone/>
            </a:pPr>
            <a:endParaRPr lang="en-US" altLang="en-US" sz="2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66DBA47-DA70-41AD-8E1F-0742BFE35FCC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Streets Sustainability Committee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CB2E480F-8B24-4A22-9B83-9CCDA59B3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985132"/>
            <a:ext cx="11734800" cy="3645022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For more information: 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en-US" sz="24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altLang="en-US" sz="2800" dirty="0">
                <a:solidFill>
                  <a:srgbClr val="000000"/>
                </a:solidFill>
                <a:hlinkClick r:id="rId3"/>
              </a:rPr>
              <a:t>https://www.spokanevalley.org/StreetsCommittee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</a:p>
          <a:p>
            <a:pPr algn="ctr">
              <a:spcAft>
                <a:spcPts val="0"/>
              </a:spcAft>
            </a:pPr>
            <a:endParaRPr lang="en-US" altLang="en-US" sz="18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Adam Jackson, Pavement Management Program Coordinator</a:t>
            </a: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509-720-5024</a:t>
            </a: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  <a:hlinkClick r:id="rId4"/>
              </a:rPr>
              <a:t>Ajackson@SpokaneValley.org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altLang="en-US" sz="1800" dirty="0">
                <a:solidFill>
                  <a:srgbClr val="000000"/>
                </a:solidFill>
                <a:hlinkClick r:id="rId5"/>
              </a:rPr>
              <a:t>StreetSolutions@SpokaneValley.org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  <p:pic>
        <p:nvPicPr>
          <p:cNvPr id="5" name="Picture 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953DF25-2092-467C-ABA2-0E8D45D9C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76800" y="1447800"/>
            <a:ext cx="2283063" cy="117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38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5404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D726A-51DA-4089-99C3-98D20821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 i="1" dirty="0">
                <a:solidFill>
                  <a:srgbClr val="FFFFFF"/>
                </a:solidFill>
              </a:rPr>
              <a:t>What makes up the City’s paved street network?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B085E-EF03-43F8-9FE3-2B8C8CE05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C240C-F11A-4B11-B4B1-B3EABD301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091" y="801761"/>
            <a:ext cx="3424739" cy="5254475"/>
          </a:xfrm>
        </p:spPr>
        <p:txBody>
          <a:bodyPr anchor="ctr">
            <a:normAutofit/>
          </a:bodyPr>
          <a:lstStyle/>
          <a:p>
            <a:pPr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450 centerline miles</a:t>
            </a:r>
          </a:p>
          <a:p>
            <a:pPr lvl="1"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128 Arterial/Collectors</a:t>
            </a:r>
          </a:p>
          <a:p>
            <a:pPr lvl="1"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322 Local Access streets</a:t>
            </a:r>
          </a:p>
          <a:p>
            <a:pPr marL="0" indent="0" fontAlgn="auto">
              <a:buClrTx/>
              <a:buNone/>
              <a:defRPr/>
            </a:pPr>
            <a:endParaRPr lang="en-US" altLang="en-US" sz="2000" dirty="0">
              <a:solidFill>
                <a:srgbClr val="FFFFFF"/>
              </a:solidFill>
            </a:endParaRPr>
          </a:p>
          <a:p>
            <a:pPr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1,000 total lane miles</a:t>
            </a:r>
          </a:p>
          <a:p>
            <a:pPr marL="0" indent="0" fontAlgn="auto">
              <a:buClrTx/>
              <a:buNone/>
              <a:defRPr/>
            </a:pPr>
            <a:endParaRPr lang="en-US" altLang="en-US" sz="2000" dirty="0">
              <a:solidFill>
                <a:srgbClr val="FFFFFF"/>
              </a:solidFill>
            </a:endParaRPr>
          </a:p>
          <a:p>
            <a:pPr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1,900 acres of paved streets</a:t>
            </a:r>
          </a:p>
          <a:p>
            <a:pPr lvl="1"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(8% of total City area)</a:t>
            </a:r>
          </a:p>
          <a:p>
            <a:pPr marL="0" indent="0" fontAlgn="auto">
              <a:buClrTx/>
              <a:buNone/>
              <a:defRPr/>
            </a:pPr>
            <a:endParaRPr lang="en-US" altLang="en-US" sz="2000" dirty="0">
              <a:solidFill>
                <a:srgbClr val="FFFFFF"/>
              </a:solidFill>
            </a:endParaRPr>
          </a:p>
          <a:p>
            <a:pPr fontAlgn="auto">
              <a:buClrTx/>
              <a:defRPr/>
            </a:pPr>
            <a:r>
              <a:rPr lang="en-US" altLang="en-US" sz="2000" dirty="0">
                <a:solidFill>
                  <a:srgbClr val="FFFFFF"/>
                </a:solidFill>
              </a:rPr>
              <a:t>Four Street Classifications: </a:t>
            </a:r>
          </a:p>
          <a:p>
            <a:pPr lvl="1">
              <a:defRPr/>
            </a:pPr>
            <a:r>
              <a:rPr lang="en-US" altLang="en-US" sz="1600" dirty="0">
                <a:solidFill>
                  <a:srgbClr val="FFFFFF"/>
                </a:solidFill>
              </a:rPr>
              <a:t>Principal Arterial</a:t>
            </a:r>
          </a:p>
          <a:p>
            <a:pPr lvl="1">
              <a:defRPr/>
            </a:pPr>
            <a:r>
              <a:rPr lang="en-US" altLang="en-US" sz="1600" dirty="0">
                <a:solidFill>
                  <a:srgbClr val="FFFFFF"/>
                </a:solidFill>
              </a:rPr>
              <a:t>Minor Arterial</a:t>
            </a:r>
          </a:p>
          <a:p>
            <a:pPr lvl="1">
              <a:defRPr/>
            </a:pPr>
            <a:r>
              <a:rPr lang="en-US" altLang="en-US" sz="1600" dirty="0">
                <a:solidFill>
                  <a:srgbClr val="FFFFFF"/>
                </a:solidFill>
              </a:rPr>
              <a:t>Collectors</a:t>
            </a:r>
          </a:p>
          <a:p>
            <a:pPr lvl="1">
              <a:defRPr/>
            </a:pPr>
            <a:r>
              <a:rPr lang="en-US" altLang="en-US" sz="1600" dirty="0">
                <a:solidFill>
                  <a:srgbClr val="FFFFFF"/>
                </a:solidFill>
              </a:rPr>
              <a:t>Local Access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534E3-6240-4EC9-B14A-B534FFB5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1201400" cy="1325563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en-US" sz="4400" i="1" dirty="0">
                <a:solidFill>
                  <a:schemeClr val="bg1"/>
                </a:solidFill>
              </a:rPr>
              <a:t>What makes up the City’s paved street network?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5D386-71B5-4E75-9617-F6E79F398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319" y="1684770"/>
            <a:ext cx="6096000" cy="5000568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BC7C2BA-29AA-4538-ADC6-C92CF29A87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99812"/>
              </p:ext>
            </p:extLst>
          </p:nvPr>
        </p:nvGraphicFramePr>
        <p:xfrm>
          <a:off x="6092328" y="1964915"/>
          <a:ext cx="6858000" cy="500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38C70B-AFCE-48A0-91B4-1AABF6F29932}"/>
              </a:ext>
            </a:extLst>
          </p:cNvPr>
          <p:cNvSpPr txBox="1"/>
          <p:nvPr/>
        </p:nvSpPr>
        <p:spPr>
          <a:xfrm>
            <a:off x="7162800" y="18288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What’s the difference between Arterials/Collectors and Local Access?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75576" y="2142768"/>
            <a:ext cx="3115265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altLang="en-US" sz="4000" i="1" dirty="0">
                <a:solidFill>
                  <a:srgbClr val="FFFFFF"/>
                </a:solidFill>
              </a:rPr>
              <a:t>How should we care for our most expensive asset?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515CC9-6F9F-4CDE-96FC-BA8D78F1F785}"/>
              </a:ext>
            </a:extLst>
          </p:cNvPr>
          <p:cNvGrpSpPr/>
          <p:nvPr/>
        </p:nvGrpSpPr>
        <p:grpSpPr>
          <a:xfrm>
            <a:off x="4905050" y="858508"/>
            <a:ext cx="6666831" cy="5237783"/>
            <a:chOff x="5791199" y="1949583"/>
            <a:chExt cx="5333997" cy="4038601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02B8FA3-B571-474C-916B-B7F1FAB1B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1199" y="1949583"/>
              <a:ext cx="5333997" cy="4038601"/>
              <a:chOff x="3251281" y="1439144"/>
              <a:chExt cx="5613003" cy="4188512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EE1BC88F-CC23-42FC-AB42-F2A517B5B3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4440216">
                <a:off x="7329778" y="2574664"/>
                <a:ext cx="694944" cy="889572"/>
              </a:xfrm>
              <a:custGeom>
                <a:avLst/>
                <a:gdLst>
                  <a:gd name="T0" fmla="*/ 0 w 5593"/>
                  <a:gd name="T1" fmla="*/ 0 h 5689"/>
                  <a:gd name="T2" fmla="*/ 0 w 5593"/>
                  <a:gd name="T3" fmla="*/ 0 h 5689"/>
                  <a:gd name="T4" fmla="*/ 0 w 5593"/>
                  <a:gd name="T5" fmla="*/ 0 h 5689"/>
                  <a:gd name="T6" fmla="*/ 0 w 5593"/>
                  <a:gd name="T7" fmla="*/ 0 h 5689"/>
                  <a:gd name="T8" fmla="*/ 0 w 5593"/>
                  <a:gd name="T9" fmla="*/ 0 h 5689"/>
                  <a:gd name="T10" fmla="*/ 0 w 5593"/>
                  <a:gd name="T11" fmla="*/ 0 h 5689"/>
                  <a:gd name="T12" fmla="*/ 0 w 5593"/>
                  <a:gd name="T13" fmla="*/ 0 h 5689"/>
                  <a:gd name="T14" fmla="*/ 0 w 5593"/>
                  <a:gd name="T15" fmla="*/ 0 h 5689"/>
                  <a:gd name="T16" fmla="*/ 0 w 5593"/>
                  <a:gd name="T17" fmla="*/ 0 h 5689"/>
                  <a:gd name="T18" fmla="*/ 0 w 5593"/>
                  <a:gd name="T19" fmla="*/ 0 h 5689"/>
                  <a:gd name="T20" fmla="*/ 0 w 5593"/>
                  <a:gd name="T21" fmla="*/ 0 h 5689"/>
                  <a:gd name="T22" fmla="*/ 0 w 5593"/>
                  <a:gd name="T23" fmla="*/ 0 h 5689"/>
                  <a:gd name="T24" fmla="*/ 0 w 5593"/>
                  <a:gd name="T25" fmla="*/ 0 h 5689"/>
                  <a:gd name="T26" fmla="*/ 0 w 5593"/>
                  <a:gd name="T27" fmla="*/ 0 h 5689"/>
                  <a:gd name="T28" fmla="*/ 0 w 5593"/>
                  <a:gd name="T29" fmla="*/ 0 h 5689"/>
                  <a:gd name="T30" fmla="*/ 0 w 5593"/>
                  <a:gd name="T31" fmla="*/ 0 h 5689"/>
                  <a:gd name="T32" fmla="*/ 0 w 5593"/>
                  <a:gd name="T33" fmla="*/ 0 h 5689"/>
                  <a:gd name="T34" fmla="*/ 0 w 5593"/>
                  <a:gd name="T35" fmla="*/ 0 h 5689"/>
                  <a:gd name="T36" fmla="*/ 0 w 5593"/>
                  <a:gd name="T37" fmla="*/ 0 h 5689"/>
                  <a:gd name="T38" fmla="*/ 0 w 5593"/>
                  <a:gd name="T39" fmla="*/ 0 h 5689"/>
                  <a:gd name="T40" fmla="*/ 0 w 5593"/>
                  <a:gd name="T41" fmla="*/ 0 h 5689"/>
                  <a:gd name="T42" fmla="*/ 0 w 5593"/>
                  <a:gd name="T43" fmla="*/ 0 h 5689"/>
                  <a:gd name="T44" fmla="*/ 0 w 5593"/>
                  <a:gd name="T45" fmla="*/ 0 h 5689"/>
                  <a:gd name="T46" fmla="*/ 0 w 5593"/>
                  <a:gd name="T47" fmla="*/ 0 h 5689"/>
                  <a:gd name="T48" fmla="*/ 0 w 5593"/>
                  <a:gd name="T49" fmla="*/ 0 h 5689"/>
                  <a:gd name="T50" fmla="*/ 0 w 5593"/>
                  <a:gd name="T51" fmla="*/ 0 h 5689"/>
                  <a:gd name="T52" fmla="*/ 0 w 5593"/>
                  <a:gd name="T53" fmla="*/ 0 h 5689"/>
                  <a:gd name="T54" fmla="*/ 0 w 5593"/>
                  <a:gd name="T55" fmla="*/ 0 h 5689"/>
                  <a:gd name="T56" fmla="*/ 0 w 5593"/>
                  <a:gd name="T57" fmla="*/ 0 h 5689"/>
                  <a:gd name="T58" fmla="*/ 0 w 5593"/>
                  <a:gd name="T59" fmla="*/ 0 h 5689"/>
                  <a:gd name="T60" fmla="*/ 0 w 5593"/>
                  <a:gd name="T61" fmla="*/ 0 h 5689"/>
                  <a:gd name="T62" fmla="*/ 0 w 5593"/>
                  <a:gd name="T63" fmla="*/ 0 h 5689"/>
                  <a:gd name="T64" fmla="*/ 0 w 5593"/>
                  <a:gd name="T65" fmla="*/ 0 h 5689"/>
                  <a:gd name="T66" fmla="*/ 0 w 5593"/>
                  <a:gd name="T67" fmla="*/ 0 h 5689"/>
                  <a:gd name="T68" fmla="*/ 0 w 5593"/>
                  <a:gd name="T69" fmla="*/ 0 h 5689"/>
                  <a:gd name="T70" fmla="*/ 0 w 5593"/>
                  <a:gd name="T71" fmla="*/ 0 h 5689"/>
                  <a:gd name="T72" fmla="*/ 0 w 5593"/>
                  <a:gd name="T73" fmla="*/ 0 h 5689"/>
                  <a:gd name="T74" fmla="*/ 0 w 5593"/>
                  <a:gd name="T75" fmla="*/ 0 h 5689"/>
                  <a:gd name="T76" fmla="*/ 0 w 5593"/>
                  <a:gd name="T77" fmla="*/ 0 h 5689"/>
                  <a:gd name="T78" fmla="*/ 0 w 5593"/>
                  <a:gd name="T79" fmla="*/ 0 h 5689"/>
                  <a:gd name="T80" fmla="*/ 0 w 5593"/>
                  <a:gd name="T81" fmla="*/ 0 h 5689"/>
                  <a:gd name="T82" fmla="*/ 0 w 5593"/>
                  <a:gd name="T83" fmla="*/ 0 h 5689"/>
                  <a:gd name="T84" fmla="*/ 0 w 5593"/>
                  <a:gd name="T85" fmla="*/ 0 h 5689"/>
                  <a:gd name="T86" fmla="*/ 0 w 5593"/>
                  <a:gd name="T87" fmla="*/ 0 h 5689"/>
                  <a:gd name="T88" fmla="*/ 0 w 5593"/>
                  <a:gd name="T89" fmla="*/ 0 h 5689"/>
                  <a:gd name="T90" fmla="*/ 0 w 5593"/>
                  <a:gd name="T91" fmla="*/ 0 h 5689"/>
                  <a:gd name="T92" fmla="*/ 0 w 5593"/>
                  <a:gd name="T93" fmla="*/ 0 h 5689"/>
                  <a:gd name="T94" fmla="*/ 0 w 5593"/>
                  <a:gd name="T95" fmla="*/ 0 h 5689"/>
                  <a:gd name="T96" fmla="*/ 0 w 5593"/>
                  <a:gd name="T97" fmla="*/ 0 h 5689"/>
                  <a:gd name="T98" fmla="*/ 0 w 5593"/>
                  <a:gd name="T99" fmla="*/ 0 h 5689"/>
                  <a:gd name="T100" fmla="*/ 0 w 5593"/>
                  <a:gd name="T101" fmla="*/ 0 h 5689"/>
                  <a:gd name="T102" fmla="*/ 0 w 5593"/>
                  <a:gd name="T103" fmla="*/ 0 h 5689"/>
                  <a:gd name="T104" fmla="*/ 0 w 5593"/>
                  <a:gd name="T105" fmla="*/ 0 h 5689"/>
                  <a:gd name="T106" fmla="*/ 0 w 5593"/>
                  <a:gd name="T107" fmla="*/ 0 h 5689"/>
                  <a:gd name="T108" fmla="*/ 0 w 5593"/>
                  <a:gd name="T109" fmla="*/ 0 h 5689"/>
                  <a:gd name="T110" fmla="*/ 0 w 5593"/>
                  <a:gd name="T111" fmla="*/ 0 h 5689"/>
                  <a:gd name="T112" fmla="*/ 0 w 5593"/>
                  <a:gd name="T113" fmla="*/ 0 h 5689"/>
                  <a:gd name="T114" fmla="*/ 0 w 5593"/>
                  <a:gd name="T115" fmla="*/ 0 h 5689"/>
                  <a:gd name="T116" fmla="*/ 0 w 5593"/>
                  <a:gd name="T117" fmla="*/ 0 h 5689"/>
                  <a:gd name="T118" fmla="*/ 0 w 5593"/>
                  <a:gd name="T119" fmla="*/ 0 h 56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593"/>
                  <a:gd name="T181" fmla="*/ 0 h 5689"/>
                  <a:gd name="T182" fmla="*/ 5593 w 5593"/>
                  <a:gd name="T183" fmla="*/ 5689 h 56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593" h="5689">
                    <a:moveTo>
                      <a:pt x="3950" y="636"/>
                    </a:moveTo>
                    <a:lnTo>
                      <a:pt x="3964" y="696"/>
                    </a:lnTo>
                    <a:lnTo>
                      <a:pt x="3978" y="752"/>
                    </a:lnTo>
                    <a:lnTo>
                      <a:pt x="3991" y="807"/>
                    </a:lnTo>
                    <a:lnTo>
                      <a:pt x="4007" y="859"/>
                    </a:lnTo>
                    <a:lnTo>
                      <a:pt x="4020" y="911"/>
                    </a:lnTo>
                    <a:lnTo>
                      <a:pt x="4034" y="960"/>
                    </a:lnTo>
                    <a:lnTo>
                      <a:pt x="4049" y="1006"/>
                    </a:lnTo>
                    <a:lnTo>
                      <a:pt x="4061" y="1055"/>
                    </a:lnTo>
                    <a:lnTo>
                      <a:pt x="4073" y="1102"/>
                    </a:lnTo>
                    <a:lnTo>
                      <a:pt x="4084" y="1150"/>
                    </a:lnTo>
                    <a:lnTo>
                      <a:pt x="4094" y="1199"/>
                    </a:lnTo>
                    <a:lnTo>
                      <a:pt x="4104" y="1249"/>
                    </a:lnTo>
                    <a:lnTo>
                      <a:pt x="4109" y="1301"/>
                    </a:lnTo>
                    <a:lnTo>
                      <a:pt x="4115" y="1356"/>
                    </a:lnTo>
                    <a:lnTo>
                      <a:pt x="4119" y="1412"/>
                    </a:lnTo>
                    <a:lnTo>
                      <a:pt x="4119" y="1472"/>
                    </a:lnTo>
                    <a:lnTo>
                      <a:pt x="4119" y="1540"/>
                    </a:lnTo>
                    <a:lnTo>
                      <a:pt x="4117" y="1604"/>
                    </a:lnTo>
                    <a:lnTo>
                      <a:pt x="4115" y="1668"/>
                    </a:lnTo>
                    <a:lnTo>
                      <a:pt x="4111" y="1732"/>
                    </a:lnTo>
                    <a:lnTo>
                      <a:pt x="4106" y="1794"/>
                    </a:lnTo>
                    <a:lnTo>
                      <a:pt x="4100" y="1856"/>
                    </a:lnTo>
                    <a:lnTo>
                      <a:pt x="4092" y="1914"/>
                    </a:lnTo>
                    <a:lnTo>
                      <a:pt x="4082" y="1974"/>
                    </a:lnTo>
                    <a:lnTo>
                      <a:pt x="4073" y="2031"/>
                    </a:lnTo>
                    <a:lnTo>
                      <a:pt x="4061" y="2089"/>
                    </a:lnTo>
                    <a:lnTo>
                      <a:pt x="4047" y="2145"/>
                    </a:lnTo>
                    <a:lnTo>
                      <a:pt x="4032" y="2199"/>
                    </a:lnTo>
                    <a:lnTo>
                      <a:pt x="4016" y="2254"/>
                    </a:lnTo>
                    <a:lnTo>
                      <a:pt x="4001" y="2308"/>
                    </a:lnTo>
                    <a:lnTo>
                      <a:pt x="3981" y="2360"/>
                    </a:lnTo>
                    <a:lnTo>
                      <a:pt x="3960" y="2413"/>
                    </a:lnTo>
                    <a:lnTo>
                      <a:pt x="3939" y="2463"/>
                    </a:lnTo>
                    <a:lnTo>
                      <a:pt x="3915" y="2516"/>
                    </a:lnTo>
                    <a:lnTo>
                      <a:pt x="3890" y="2566"/>
                    </a:lnTo>
                    <a:lnTo>
                      <a:pt x="3863" y="2614"/>
                    </a:lnTo>
                    <a:lnTo>
                      <a:pt x="3836" y="2665"/>
                    </a:lnTo>
                    <a:lnTo>
                      <a:pt x="3805" y="2713"/>
                    </a:lnTo>
                    <a:lnTo>
                      <a:pt x="3774" y="2762"/>
                    </a:lnTo>
                    <a:lnTo>
                      <a:pt x="3741" y="2810"/>
                    </a:lnTo>
                    <a:lnTo>
                      <a:pt x="3706" y="2857"/>
                    </a:lnTo>
                    <a:lnTo>
                      <a:pt x="3667" y="2903"/>
                    </a:lnTo>
                    <a:lnTo>
                      <a:pt x="3628" y="2952"/>
                    </a:lnTo>
                    <a:lnTo>
                      <a:pt x="3590" y="2999"/>
                    </a:lnTo>
                    <a:lnTo>
                      <a:pt x="3547" y="3045"/>
                    </a:lnTo>
                    <a:lnTo>
                      <a:pt x="3502" y="3092"/>
                    </a:lnTo>
                    <a:lnTo>
                      <a:pt x="3456" y="3138"/>
                    </a:lnTo>
                    <a:lnTo>
                      <a:pt x="3407" y="3185"/>
                    </a:lnTo>
                    <a:lnTo>
                      <a:pt x="3374" y="3216"/>
                    </a:lnTo>
                    <a:lnTo>
                      <a:pt x="3310" y="3274"/>
                    </a:lnTo>
                    <a:lnTo>
                      <a:pt x="3277" y="3301"/>
                    </a:lnTo>
                    <a:lnTo>
                      <a:pt x="3246" y="3326"/>
                    </a:lnTo>
                    <a:lnTo>
                      <a:pt x="3213" y="3352"/>
                    </a:lnTo>
                    <a:lnTo>
                      <a:pt x="3151" y="3400"/>
                    </a:lnTo>
                    <a:lnTo>
                      <a:pt x="3091" y="3445"/>
                    </a:lnTo>
                    <a:lnTo>
                      <a:pt x="3029" y="3485"/>
                    </a:lnTo>
                    <a:lnTo>
                      <a:pt x="2967" y="3526"/>
                    </a:lnTo>
                    <a:lnTo>
                      <a:pt x="2905" y="3563"/>
                    </a:lnTo>
                    <a:lnTo>
                      <a:pt x="2841" y="3600"/>
                    </a:lnTo>
                    <a:lnTo>
                      <a:pt x="2777" y="3637"/>
                    </a:lnTo>
                    <a:lnTo>
                      <a:pt x="2713" y="3674"/>
                    </a:lnTo>
                    <a:lnTo>
                      <a:pt x="2647" y="3710"/>
                    </a:lnTo>
                    <a:lnTo>
                      <a:pt x="2577" y="3749"/>
                    </a:lnTo>
                    <a:lnTo>
                      <a:pt x="2507" y="3790"/>
                    </a:lnTo>
                    <a:lnTo>
                      <a:pt x="2436" y="3833"/>
                    </a:lnTo>
                    <a:lnTo>
                      <a:pt x="2358" y="3877"/>
                    </a:lnTo>
                    <a:lnTo>
                      <a:pt x="1741" y="3514"/>
                    </a:lnTo>
                    <a:lnTo>
                      <a:pt x="1710" y="3536"/>
                    </a:lnTo>
                    <a:lnTo>
                      <a:pt x="1681" y="3557"/>
                    </a:lnTo>
                    <a:lnTo>
                      <a:pt x="1656" y="3578"/>
                    </a:lnTo>
                    <a:lnTo>
                      <a:pt x="1631" y="3602"/>
                    </a:lnTo>
                    <a:lnTo>
                      <a:pt x="1610" y="3625"/>
                    </a:lnTo>
                    <a:lnTo>
                      <a:pt x="1590" y="3648"/>
                    </a:lnTo>
                    <a:lnTo>
                      <a:pt x="1571" y="3674"/>
                    </a:lnTo>
                    <a:lnTo>
                      <a:pt x="1553" y="3699"/>
                    </a:lnTo>
                    <a:lnTo>
                      <a:pt x="1538" y="3726"/>
                    </a:lnTo>
                    <a:lnTo>
                      <a:pt x="1522" y="3751"/>
                    </a:lnTo>
                    <a:lnTo>
                      <a:pt x="1509" y="3778"/>
                    </a:lnTo>
                    <a:lnTo>
                      <a:pt x="1495" y="3807"/>
                    </a:lnTo>
                    <a:lnTo>
                      <a:pt x="1472" y="3864"/>
                    </a:lnTo>
                    <a:lnTo>
                      <a:pt x="1451" y="3920"/>
                    </a:lnTo>
                    <a:lnTo>
                      <a:pt x="1431" y="3980"/>
                    </a:lnTo>
                    <a:lnTo>
                      <a:pt x="1412" y="4040"/>
                    </a:lnTo>
                    <a:lnTo>
                      <a:pt x="1392" y="4100"/>
                    </a:lnTo>
                    <a:lnTo>
                      <a:pt x="1371" y="4162"/>
                    </a:lnTo>
                    <a:lnTo>
                      <a:pt x="1344" y="4222"/>
                    </a:lnTo>
                    <a:lnTo>
                      <a:pt x="1330" y="4252"/>
                    </a:lnTo>
                    <a:lnTo>
                      <a:pt x="1315" y="4283"/>
                    </a:lnTo>
                    <a:lnTo>
                      <a:pt x="1299" y="4314"/>
                    </a:lnTo>
                    <a:lnTo>
                      <a:pt x="1282" y="4343"/>
                    </a:lnTo>
                    <a:lnTo>
                      <a:pt x="1262" y="4372"/>
                    </a:lnTo>
                    <a:lnTo>
                      <a:pt x="1241" y="4401"/>
                    </a:lnTo>
                    <a:lnTo>
                      <a:pt x="1204" y="4453"/>
                    </a:lnTo>
                    <a:lnTo>
                      <a:pt x="1165" y="4504"/>
                    </a:lnTo>
                    <a:lnTo>
                      <a:pt x="1129" y="4550"/>
                    </a:lnTo>
                    <a:lnTo>
                      <a:pt x="1092" y="4597"/>
                    </a:lnTo>
                    <a:lnTo>
                      <a:pt x="1057" y="4643"/>
                    </a:lnTo>
                    <a:lnTo>
                      <a:pt x="1020" y="4688"/>
                    </a:lnTo>
                    <a:lnTo>
                      <a:pt x="985" y="4731"/>
                    </a:lnTo>
                    <a:lnTo>
                      <a:pt x="950" y="4773"/>
                    </a:lnTo>
                    <a:lnTo>
                      <a:pt x="880" y="4855"/>
                    </a:lnTo>
                    <a:lnTo>
                      <a:pt x="809" y="4932"/>
                    </a:lnTo>
                    <a:lnTo>
                      <a:pt x="739" y="5008"/>
                    </a:lnTo>
                    <a:lnTo>
                      <a:pt x="667" y="5082"/>
                    </a:lnTo>
                    <a:lnTo>
                      <a:pt x="595" y="5155"/>
                    </a:lnTo>
                    <a:lnTo>
                      <a:pt x="520" y="5227"/>
                    </a:lnTo>
                    <a:lnTo>
                      <a:pt x="442" y="5299"/>
                    </a:lnTo>
                    <a:lnTo>
                      <a:pt x="363" y="5373"/>
                    </a:lnTo>
                    <a:lnTo>
                      <a:pt x="322" y="5409"/>
                    </a:lnTo>
                    <a:lnTo>
                      <a:pt x="279" y="5448"/>
                    </a:lnTo>
                    <a:lnTo>
                      <a:pt x="190" y="5526"/>
                    </a:lnTo>
                    <a:lnTo>
                      <a:pt x="143" y="5565"/>
                    </a:lnTo>
                    <a:lnTo>
                      <a:pt x="97" y="5605"/>
                    </a:lnTo>
                    <a:lnTo>
                      <a:pt x="50" y="5646"/>
                    </a:lnTo>
                    <a:lnTo>
                      <a:pt x="0" y="5689"/>
                    </a:lnTo>
                    <a:lnTo>
                      <a:pt x="122" y="5681"/>
                    </a:lnTo>
                    <a:lnTo>
                      <a:pt x="238" y="5671"/>
                    </a:lnTo>
                    <a:lnTo>
                      <a:pt x="355" y="5662"/>
                    </a:lnTo>
                    <a:lnTo>
                      <a:pt x="465" y="5650"/>
                    </a:lnTo>
                    <a:lnTo>
                      <a:pt x="576" y="5638"/>
                    </a:lnTo>
                    <a:lnTo>
                      <a:pt x="683" y="5627"/>
                    </a:lnTo>
                    <a:lnTo>
                      <a:pt x="787" y="5615"/>
                    </a:lnTo>
                    <a:lnTo>
                      <a:pt x="892" y="5602"/>
                    </a:lnTo>
                    <a:lnTo>
                      <a:pt x="993" y="5588"/>
                    </a:lnTo>
                    <a:lnTo>
                      <a:pt x="1094" y="5574"/>
                    </a:lnTo>
                    <a:lnTo>
                      <a:pt x="1191" y="5561"/>
                    </a:lnTo>
                    <a:lnTo>
                      <a:pt x="1290" y="5545"/>
                    </a:lnTo>
                    <a:lnTo>
                      <a:pt x="1482" y="5516"/>
                    </a:lnTo>
                    <a:lnTo>
                      <a:pt x="1577" y="5503"/>
                    </a:lnTo>
                    <a:lnTo>
                      <a:pt x="1674" y="5489"/>
                    </a:lnTo>
                    <a:lnTo>
                      <a:pt x="1864" y="5462"/>
                    </a:lnTo>
                    <a:lnTo>
                      <a:pt x="2056" y="5437"/>
                    </a:lnTo>
                    <a:lnTo>
                      <a:pt x="2155" y="5423"/>
                    </a:lnTo>
                    <a:lnTo>
                      <a:pt x="2251" y="5413"/>
                    </a:lnTo>
                    <a:lnTo>
                      <a:pt x="2352" y="5402"/>
                    </a:lnTo>
                    <a:lnTo>
                      <a:pt x="2453" y="5392"/>
                    </a:lnTo>
                    <a:lnTo>
                      <a:pt x="2558" y="5382"/>
                    </a:lnTo>
                    <a:lnTo>
                      <a:pt x="2663" y="5375"/>
                    </a:lnTo>
                    <a:lnTo>
                      <a:pt x="2769" y="5367"/>
                    </a:lnTo>
                    <a:lnTo>
                      <a:pt x="2880" y="5361"/>
                    </a:lnTo>
                    <a:lnTo>
                      <a:pt x="2990" y="5357"/>
                    </a:lnTo>
                    <a:lnTo>
                      <a:pt x="3107" y="5353"/>
                    </a:lnTo>
                    <a:lnTo>
                      <a:pt x="3223" y="5351"/>
                    </a:lnTo>
                    <a:lnTo>
                      <a:pt x="3345" y="5351"/>
                    </a:lnTo>
                    <a:lnTo>
                      <a:pt x="3446" y="5351"/>
                    </a:lnTo>
                    <a:lnTo>
                      <a:pt x="3493" y="5351"/>
                    </a:lnTo>
                    <a:lnTo>
                      <a:pt x="3541" y="5351"/>
                    </a:lnTo>
                    <a:lnTo>
                      <a:pt x="3632" y="5351"/>
                    </a:lnTo>
                    <a:lnTo>
                      <a:pt x="3720" y="5353"/>
                    </a:lnTo>
                    <a:lnTo>
                      <a:pt x="3805" y="5355"/>
                    </a:lnTo>
                    <a:lnTo>
                      <a:pt x="3888" y="5359"/>
                    </a:lnTo>
                    <a:lnTo>
                      <a:pt x="3970" y="5363"/>
                    </a:lnTo>
                    <a:lnTo>
                      <a:pt x="4051" y="5367"/>
                    </a:lnTo>
                    <a:lnTo>
                      <a:pt x="4133" y="5373"/>
                    </a:lnTo>
                    <a:lnTo>
                      <a:pt x="4212" y="5378"/>
                    </a:lnTo>
                    <a:lnTo>
                      <a:pt x="4298" y="5386"/>
                    </a:lnTo>
                    <a:lnTo>
                      <a:pt x="4381" y="5396"/>
                    </a:lnTo>
                    <a:lnTo>
                      <a:pt x="4470" y="5406"/>
                    </a:lnTo>
                    <a:lnTo>
                      <a:pt x="4561" y="5417"/>
                    </a:lnTo>
                    <a:lnTo>
                      <a:pt x="4656" y="5431"/>
                    </a:lnTo>
                    <a:lnTo>
                      <a:pt x="4707" y="5437"/>
                    </a:lnTo>
                    <a:lnTo>
                      <a:pt x="4757" y="5444"/>
                    </a:lnTo>
                    <a:lnTo>
                      <a:pt x="4724" y="5398"/>
                    </a:lnTo>
                    <a:lnTo>
                      <a:pt x="4693" y="5355"/>
                    </a:lnTo>
                    <a:lnTo>
                      <a:pt x="4660" y="5313"/>
                    </a:lnTo>
                    <a:lnTo>
                      <a:pt x="4629" y="5270"/>
                    </a:lnTo>
                    <a:lnTo>
                      <a:pt x="4596" y="5231"/>
                    </a:lnTo>
                    <a:lnTo>
                      <a:pt x="4565" y="5194"/>
                    </a:lnTo>
                    <a:lnTo>
                      <a:pt x="4532" y="5155"/>
                    </a:lnTo>
                    <a:lnTo>
                      <a:pt x="4499" y="5120"/>
                    </a:lnTo>
                    <a:lnTo>
                      <a:pt x="4466" y="5086"/>
                    </a:lnTo>
                    <a:lnTo>
                      <a:pt x="4433" y="5053"/>
                    </a:lnTo>
                    <a:lnTo>
                      <a:pt x="4367" y="4989"/>
                    </a:lnTo>
                    <a:lnTo>
                      <a:pt x="4299" y="4928"/>
                    </a:lnTo>
                    <a:lnTo>
                      <a:pt x="4230" y="4870"/>
                    </a:lnTo>
                    <a:lnTo>
                      <a:pt x="4158" y="4814"/>
                    </a:lnTo>
                    <a:lnTo>
                      <a:pt x="4082" y="4760"/>
                    </a:lnTo>
                    <a:lnTo>
                      <a:pt x="4007" y="4705"/>
                    </a:lnTo>
                    <a:lnTo>
                      <a:pt x="3925" y="4653"/>
                    </a:lnTo>
                    <a:lnTo>
                      <a:pt x="3842" y="4599"/>
                    </a:lnTo>
                    <a:lnTo>
                      <a:pt x="3801" y="4572"/>
                    </a:lnTo>
                    <a:lnTo>
                      <a:pt x="3778" y="4558"/>
                    </a:lnTo>
                    <a:lnTo>
                      <a:pt x="3756" y="4542"/>
                    </a:lnTo>
                    <a:lnTo>
                      <a:pt x="3712" y="4515"/>
                    </a:lnTo>
                    <a:lnTo>
                      <a:pt x="3665" y="4486"/>
                    </a:lnTo>
                    <a:lnTo>
                      <a:pt x="3619" y="4457"/>
                    </a:lnTo>
                    <a:lnTo>
                      <a:pt x="3570" y="4426"/>
                    </a:lnTo>
                    <a:lnTo>
                      <a:pt x="3617" y="4416"/>
                    </a:lnTo>
                    <a:lnTo>
                      <a:pt x="3663" y="4405"/>
                    </a:lnTo>
                    <a:lnTo>
                      <a:pt x="3708" y="4393"/>
                    </a:lnTo>
                    <a:lnTo>
                      <a:pt x="3753" y="4380"/>
                    </a:lnTo>
                    <a:lnTo>
                      <a:pt x="3793" y="4368"/>
                    </a:lnTo>
                    <a:lnTo>
                      <a:pt x="3836" y="4354"/>
                    </a:lnTo>
                    <a:lnTo>
                      <a:pt x="3875" y="4339"/>
                    </a:lnTo>
                    <a:lnTo>
                      <a:pt x="3915" y="4325"/>
                    </a:lnTo>
                    <a:lnTo>
                      <a:pt x="3991" y="4294"/>
                    </a:lnTo>
                    <a:lnTo>
                      <a:pt x="4065" y="4259"/>
                    </a:lnTo>
                    <a:lnTo>
                      <a:pt x="4135" y="4222"/>
                    </a:lnTo>
                    <a:lnTo>
                      <a:pt x="4203" y="4184"/>
                    </a:lnTo>
                    <a:lnTo>
                      <a:pt x="4270" y="4143"/>
                    </a:lnTo>
                    <a:lnTo>
                      <a:pt x="4338" y="4098"/>
                    </a:lnTo>
                    <a:lnTo>
                      <a:pt x="4404" y="4052"/>
                    </a:lnTo>
                    <a:lnTo>
                      <a:pt x="4472" y="4003"/>
                    </a:lnTo>
                    <a:lnTo>
                      <a:pt x="4540" y="3951"/>
                    </a:lnTo>
                    <a:lnTo>
                      <a:pt x="4610" y="3897"/>
                    </a:lnTo>
                    <a:lnTo>
                      <a:pt x="4682" y="3838"/>
                    </a:lnTo>
                    <a:lnTo>
                      <a:pt x="4757" y="3778"/>
                    </a:lnTo>
                    <a:lnTo>
                      <a:pt x="4813" y="3732"/>
                    </a:lnTo>
                    <a:lnTo>
                      <a:pt x="4866" y="3685"/>
                    </a:lnTo>
                    <a:lnTo>
                      <a:pt x="4916" y="3641"/>
                    </a:lnTo>
                    <a:lnTo>
                      <a:pt x="4965" y="3594"/>
                    </a:lnTo>
                    <a:lnTo>
                      <a:pt x="5009" y="3549"/>
                    </a:lnTo>
                    <a:lnTo>
                      <a:pt x="5054" y="3503"/>
                    </a:lnTo>
                    <a:lnTo>
                      <a:pt x="5095" y="3456"/>
                    </a:lnTo>
                    <a:lnTo>
                      <a:pt x="5133" y="3410"/>
                    </a:lnTo>
                    <a:lnTo>
                      <a:pt x="5170" y="3359"/>
                    </a:lnTo>
                    <a:lnTo>
                      <a:pt x="5205" y="3309"/>
                    </a:lnTo>
                    <a:lnTo>
                      <a:pt x="5238" y="3255"/>
                    </a:lnTo>
                    <a:lnTo>
                      <a:pt x="5269" y="3200"/>
                    </a:lnTo>
                    <a:lnTo>
                      <a:pt x="5298" y="3142"/>
                    </a:lnTo>
                    <a:lnTo>
                      <a:pt x="5323" y="3080"/>
                    </a:lnTo>
                    <a:lnTo>
                      <a:pt x="5351" y="3016"/>
                    </a:lnTo>
                    <a:lnTo>
                      <a:pt x="5374" y="2946"/>
                    </a:lnTo>
                    <a:lnTo>
                      <a:pt x="5387" y="2907"/>
                    </a:lnTo>
                    <a:lnTo>
                      <a:pt x="5399" y="2870"/>
                    </a:lnTo>
                    <a:lnTo>
                      <a:pt x="5420" y="2797"/>
                    </a:lnTo>
                    <a:lnTo>
                      <a:pt x="5440" y="2725"/>
                    </a:lnTo>
                    <a:lnTo>
                      <a:pt x="5457" y="2657"/>
                    </a:lnTo>
                    <a:lnTo>
                      <a:pt x="5471" y="2589"/>
                    </a:lnTo>
                    <a:lnTo>
                      <a:pt x="5486" y="2523"/>
                    </a:lnTo>
                    <a:lnTo>
                      <a:pt x="5498" y="2459"/>
                    </a:lnTo>
                    <a:lnTo>
                      <a:pt x="5510" y="2393"/>
                    </a:lnTo>
                    <a:lnTo>
                      <a:pt x="5529" y="2261"/>
                    </a:lnTo>
                    <a:lnTo>
                      <a:pt x="5539" y="2195"/>
                    </a:lnTo>
                    <a:lnTo>
                      <a:pt x="5548" y="2126"/>
                    </a:lnTo>
                    <a:lnTo>
                      <a:pt x="5558" y="2056"/>
                    </a:lnTo>
                    <a:lnTo>
                      <a:pt x="5570" y="1982"/>
                    </a:lnTo>
                    <a:lnTo>
                      <a:pt x="5581" y="1905"/>
                    </a:lnTo>
                    <a:lnTo>
                      <a:pt x="5587" y="1864"/>
                    </a:lnTo>
                    <a:lnTo>
                      <a:pt x="5593" y="1823"/>
                    </a:lnTo>
                    <a:lnTo>
                      <a:pt x="5593" y="1255"/>
                    </a:lnTo>
                    <a:lnTo>
                      <a:pt x="5585" y="1202"/>
                    </a:lnTo>
                    <a:lnTo>
                      <a:pt x="5579" y="1152"/>
                    </a:lnTo>
                    <a:lnTo>
                      <a:pt x="5574" y="1103"/>
                    </a:lnTo>
                    <a:lnTo>
                      <a:pt x="5568" y="1059"/>
                    </a:lnTo>
                    <a:lnTo>
                      <a:pt x="5562" y="1014"/>
                    </a:lnTo>
                    <a:lnTo>
                      <a:pt x="5556" y="972"/>
                    </a:lnTo>
                    <a:lnTo>
                      <a:pt x="5546" y="886"/>
                    </a:lnTo>
                    <a:lnTo>
                      <a:pt x="5533" y="801"/>
                    </a:lnTo>
                    <a:lnTo>
                      <a:pt x="5527" y="758"/>
                    </a:lnTo>
                    <a:lnTo>
                      <a:pt x="5521" y="714"/>
                    </a:lnTo>
                    <a:lnTo>
                      <a:pt x="5515" y="667"/>
                    </a:lnTo>
                    <a:lnTo>
                      <a:pt x="5508" y="621"/>
                    </a:lnTo>
                    <a:lnTo>
                      <a:pt x="5502" y="568"/>
                    </a:lnTo>
                    <a:lnTo>
                      <a:pt x="5494" y="518"/>
                    </a:lnTo>
                    <a:lnTo>
                      <a:pt x="5488" y="475"/>
                    </a:lnTo>
                    <a:lnTo>
                      <a:pt x="5482" y="432"/>
                    </a:lnTo>
                    <a:lnTo>
                      <a:pt x="5479" y="388"/>
                    </a:lnTo>
                    <a:lnTo>
                      <a:pt x="5475" y="343"/>
                    </a:lnTo>
                    <a:lnTo>
                      <a:pt x="5461" y="258"/>
                    </a:lnTo>
                    <a:lnTo>
                      <a:pt x="5453" y="215"/>
                    </a:lnTo>
                    <a:lnTo>
                      <a:pt x="5446" y="176"/>
                    </a:lnTo>
                    <a:lnTo>
                      <a:pt x="5432" y="139"/>
                    </a:lnTo>
                    <a:lnTo>
                      <a:pt x="5426" y="122"/>
                    </a:lnTo>
                    <a:lnTo>
                      <a:pt x="5418" y="106"/>
                    </a:lnTo>
                    <a:lnTo>
                      <a:pt x="5411" y="91"/>
                    </a:lnTo>
                    <a:lnTo>
                      <a:pt x="5401" y="75"/>
                    </a:lnTo>
                    <a:lnTo>
                      <a:pt x="5391" y="62"/>
                    </a:lnTo>
                    <a:lnTo>
                      <a:pt x="5382" y="50"/>
                    </a:lnTo>
                    <a:lnTo>
                      <a:pt x="5368" y="39"/>
                    </a:lnTo>
                    <a:lnTo>
                      <a:pt x="5356" y="29"/>
                    </a:lnTo>
                    <a:lnTo>
                      <a:pt x="5343" y="19"/>
                    </a:lnTo>
                    <a:lnTo>
                      <a:pt x="5327" y="13"/>
                    </a:lnTo>
                    <a:lnTo>
                      <a:pt x="5312" y="8"/>
                    </a:lnTo>
                    <a:lnTo>
                      <a:pt x="5294" y="4"/>
                    </a:lnTo>
                    <a:lnTo>
                      <a:pt x="5275" y="0"/>
                    </a:lnTo>
                    <a:lnTo>
                      <a:pt x="5256" y="0"/>
                    </a:lnTo>
                    <a:lnTo>
                      <a:pt x="5201" y="0"/>
                    </a:lnTo>
                    <a:lnTo>
                      <a:pt x="5151" y="4"/>
                    </a:lnTo>
                    <a:lnTo>
                      <a:pt x="5100" y="8"/>
                    </a:lnTo>
                    <a:lnTo>
                      <a:pt x="5052" y="13"/>
                    </a:lnTo>
                    <a:lnTo>
                      <a:pt x="5005" y="21"/>
                    </a:lnTo>
                    <a:lnTo>
                      <a:pt x="4961" y="31"/>
                    </a:lnTo>
                    <a:lnTo>
                      <a:pt x="4916" y="41"/>
                    </a:lnTo>
                    <a:lnTo>
                      <a:pt x="4875" y="52"/>
                    </a:lnTo>
                    <a:lnTo>
                      <a:pt x="4833" y="66"/>
                    </a:lnTo>
                    <a:lnTo>
                      <a:pt x="4792" y="81"/>
                    </a:lnTo>
                    <a:lnTo>
                      <a:pt x="4753" y="97"/>
                    </a:lnTo>
                    <a:lnTo>
                      <a:pt x="4714" y="114"/>
                    </a:lnTo>
                    <a:lnTo>
                      <a:pt x="4678" y="132"/>
                    </a:lnTo>
                    <a:lnTo>
                      <a:pt x="4639" y="151"/>
                    </a:lnTo>
                    <a:lnTo>
                      <a:pt x="4602" y="172"/>
                    </a:lnTo>
                    <a:lnTo>
                      <a:pt x="4565" y="194"/>
                    </a:lnTo>
                    <a:lnTo>
                      <a:pt x="4493" y="240"/>
                    </a:lnTo>
                    <a:lnTo>
                      <a:pt x="4422" y="289"/>
                    </a:lnTo>
                    <a:lnTo>
                      <a:pt x="4350" y="341"/>
                    </a:lnTo>
                    <a:lnTo>
                      <a:pt x="4276" y="397"/>
                    </a:lnTo>
                    <a:lnTo>
                      <a:pt x="4239" y="425"/>
                    </a:lnTo>
                    <a:lnTo>
                      <a:pt x="4201" y="454"/>
                    </a:lnTo>
                    <a:lnTo>
                      <a:pt x="4162" y="485"/>
                    </a:lnTo>
                    <a:lnTo>
                      <a:pt x="4080" y="543"/>
                    </a:lnTo>
                    <a:lnTo>
                      <a:pt x="3995" y="605"/>
                    </a:lnTo>
                    <a:lnTo>
                      <a:pt x="3950" y="636"/>
                    </a:lnTo>
                    <a:close/>
                  </a:path>
                </a:pathLst>
              </a:custGeom>
              <a:solidFill>
                <a:srgbClr val="0081BE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id="{1BE046F8-3EB2-4317-BC3E-33C860AFD2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-9531164">
                <a:off x="3920528" y="2547991"/>
                <a:ext cx="698410" cy="1005840"/>
              </a:xfrm>
              <a:custGeom>
                <a:avLst/>
                <a:gdLst>
                  <a:gd name="T0" fmla="*/ 0 w 5593"/>
                  <a:gd name="T1" fmla="*/ 0 h 5689"/>
                  <a:gd name="T2" fmla="*/ 0 w 5593"/>
                  <a:gd name="T3" fmla="*/ 0 h 5689"/>
                  <a:gd name="T4" fmla="*/ 0 w 5593"/>
                  <a:gd name="T5" fmla="*/ 0 h 5689"/>
                  <a:gd name="T6" fmla="*/ 0 w 5593"/>
                  <a:gd name="T7" fmla="*/ 0 h 5689"/>
                  <a:gd name="T8" fmla="*/ 0 w 5593"/>
                  <a:gd name="T9" fmla="*/ 0 h 5689"/>
                  <a:gd name="T10" fmla="*/ 0 w 5593"/>
                  <a:gd name="T11" fmla="*/ 0 h 5689"/>
                  <a:gd name="T12" fmla="*/ 0 w 5593"/>
                  <a:gd name="T13" fmla="*/ 0 h 5689"/>
                  <a:gd name="T14" fmla="*/ 0 w 5593"/>
                  <a:gd name="T15" fmla="*/ 0 h 5689"/>
                  <a:gd name="T16" fmla="*/ 0 w 5593"/>
                  <a:gd name="T17" fmla="*/ 0 h 5689"/>
                  <a:gd name="T18" fmla="*/ 0 w 5593"/>
                  <a:gd name="T19" fmla="*/ 0 h 5689"/>
                  <a:gd name="T20" fmla="*/ 0 w 5593"/>
                  <a:gd name="T21" fmla="*/ 0 h 5689"/>
                  <a:gd name="T22" fmla="*/ 0 w 5593"/>
                  <a:gd name="T23" fmla="*/ 0 h 5689"/>
                  <a:gd name="T24" fmla="*/ 0 w 5593"/>
                  <a:gd name="T25" fmla="*/ 0 h 5689"/>
                  <a:gd name="T26" fmla="*/ 0 w 5593"/>
                  <a:gd name="T27" fmla="*/ 0 h 5689"/>
                  <a:gd name="T28" fmla="*/ 0 w 5593"/>
                  <a:gd name="T29" fmla="*/ 0 h 5689"/>
                  <a:gd name="T30" fmla="*/ 0 w 5593"/>
                  <a:gd name="T31" fmla="*/ 0 h 5689"/>
                  <a:gd name="T32" fmla="*/ 0 w 5593"/>
                  <a:gd name="T33" fmla="*/ 0 h 5689"/>
                  <a:gd name="T34" fmla="*/ 0 w 5593"/>
                  <a:gd name="T35" fmla="*/ 0 h 5689"/>
                  <a:gd name="T36" fmla="*/ 0 w 5593"/>
                  <a:gd name="T37" fmla="*/ 0 h 5689"/>
                  <a:gd name="T38" fmla="*/ 0 w 5593"/>
                  <a:gd name="T39" fmla="*/ 0 h 5689"/>
                  <a:gd name="T40" fmla="*/ 0 w 5593"/>
                  <a:gd name="T41" fmla="*/ 0 h 5689"/>
                  <a:gd name="T42" fmla="*/ 0 w 5593"/>
                  <a:gd name="T43" fmla="*/ 0 h 5689"/>
                  <a:gd name="T44" fmla="*/ 0 w 5593"/>
                  <a:gd name="T45" fmla="*/ 0 h 5689"/>
                  <a:gd name="T46" fmla="*/ 0 w 5593"/>
                  <a:gd name="T47" fmla="*/ 0 h 5689"/>
                  <a:gd name="T48" fmla="*/ 0 w 5593"/>
                  <a:gd name="T49" fmla="*/ 0 h 5689"/>
                  <a:gd name="T50" fmla="*/ 0 w 5593"/>
                  <a:gd name="T51" fmla="*/ 0 h 5689"/>
                  <a:gd name="T52" fmla="*/ 0 w 5593"/>
                  <a:gd name="T53" fmla="*/ 0 h 5689"/>
                  <a:gd name="T54" fmla="*/ 0 w 5593"/>
                  <a:gd name="T55" fmla="*/ 0 h 5689"/>
                  <a:gd name="T56" fmla="*/ 0 w 5593"/>
                  <a:gd name="T57" fmla="*/ 0 h 5689"/>
                  <a:gd name="T58" fmla="*/ 0 w 5593"/>
                  <a:gd name="T59" fmla="*/ 0 h 5689"/>
                  <a:gd name="T60" fmla="*/ 0 w 5593"/>
                  <a:gd name="T61" fmla="*/ 0 h 5689"/>
                  <a:gd name="T62" fmla="*/ 0 w 5593"/>
                  <a:gd name="T63" fmla="*/ 0 h 5689"/>
                  <a:gd name="T64" fmla="*/ 0 w 5593"/>
                  <a:gd name="T65" fmla="*/ 0 h 5689"/>
                  <a:gd name="T66" fmla="*/ 0 w 5593"/>
                  <a:gd name="T67" fmla="*/ 0 h 5689"/>
                  <a:gd name="T68" fmla="*/ 0 w 5593"/>
                  <a:gd name="T69" fmla="*/ 0 h 5689"/>
                  <a:gd name="T70" fmla="*/ 0 w 5593"/>
                  <a:gd name="T71" fmla="*/ 0 h 5689"/>
                  <a:gd name="T72" fmla="*/ 0 w 5593"/>
                  <a:gd name="T73" fmla="*/ 0 h 5689"/>
                  <a:gd name="T74" fmla="*/ 0 w 5593"/>
                  <a:gd name="T75" fmla="*/ 0 h 5689"/>
                  <a:gd name="T76" fmla="*/ 0 w 5593"/>
                  <a:gd name="T77" fmla="*/ 0 h 5689"/>
                  <a:gd name="T78" fmla="*/ 0 w 5593"/>
                  <a:gd name="T79" fmla="*/ 0 h 5689"/>
                  <a:gd name="T80" fmla="*/ 0 w 5593"/>
                  <a:gd name="T81" fmla="*/ 0 h 5689"/>
                  <a:gd name="T82" fmla="*/ 0 w 5593"/>
                  <a:gd name="T83" fmla="*/ 0 h 5689"/>
                  <a:gd name="T84" fmla="*/ 0 w 5593"/>
                  <a:gd name="T85" fmla="*/ 0 h 5689"/>
                  <a:gd name="T86" fmla="*/ 0 w 5593"/>
                  <a:gd name="T87" fmla="*/ 0 h 5689"/>
                  <a:gd name="T88" fmla="*/ 0 w 5593"/>
                  <a:gd name="T89" fmla="*/ 0 h 5689"/>
                  <a:gd name="T90" fmla="*/ 0 w 5593"/>
                  <a:gd name="T91" fmla="*/ 0 h 5689"/>
                  <a:gd name="T92" fmla="*/ 0 w 5593"/>
                  <a:gd name="T93" fmla="*/ 0 h 5689"/>
                  <a:gd name="T94" fmla="*/ 0 w 5593"/>
                  <a:gd name="T95" fmla="*/ 0 h 5689"/>
                  <a:gd name="T96" fmla="*/ 0 w 5593"/>
                  <a:gd name="T97" fmla="*/ 0 h 5689"/>
                  <a:gd name="T98" fmla="*/ 0 w 5593"/>
                  <a:gd name="T99" fmla="*/ 0 h 5689"/>
                  <a:gd name="T100" fmla="*/ 0 w 5593"/>
                  <a:gd name="T101" fmla="*/ 0 h 5689"/>
                  <a:gd name="T102" fmla="*/ 0 w 5593"/>
                  <a:gd name="T103" fmla="*/ 0 h 5689"/>
                  <a:gd name="T104" fmla="*/ 0 w 5593"/>
                  <a:gd name="T105" fmla="*/ 0 h 5689"/>
                  <a:gd name="T106" fmla="*/ 0 w 5593"/>
                  <a:gd name="T107" fmla="*/ 0 h 5689"/>
                  <a:gd name="T108" fmla="*/ 0 w 5593"/>
                  <a:gd name="T109" fmla="*/ 0 h 5689"/>
                  <a:gd name="T110" fmla="*/ 0 w 5593"/>
                  <a:gd name="T111" fmla="*/ 0 h 5689"/>
                  <a:gd name="T112" fmla="*/ 0 w 5593"/>
                  <a:gd name="T113" fmla="*/ 0 h 5689"/>
                  <a:gd name="T114" fmla="*/ 0 w 5593"/>
                  <a:gd name="T115" fmla="*/ 0 h 5689"/>
                  <a:gd name="T116" fmla="*/ 0 w 5593"/>
                  <a:gd name="T117" fmla="*/ 0 h 5689"/>
                  <a:gd name="T118" fmla="*/ 0 w 5593"/>
                  <a:gd name="T119" fmla="*/ 0 h 56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593"/>
                  <a:gd name="T181" fmla="*/ 0 h 5689"/>
                  <a:gd name="T182" fmla="*/ 5593 w 5593"/>
                  <a:gd name="T183" fmla="*/ 5689 h 56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593" h="5689">
                    <a:moveTo>
                      <a:pt x="3950" y="636"/>
                    </a:moveTo>
                    <a:lnTo>
                      <a:pt x="3964" y="696"/>
                    </a:lnTo>
                    <a:lnTo>
                      <a:pt x="3978" y="752"/>
                    </a:lnTo>
                    <a:lnTo>
                      <a:pt x="3991" y="807"/>
                    </a:lnTo>
                    <a:lnTo>
                      <a:pt x="4007" y="859"/>
                    </a:lnTo>
                    <a:lnTo>
                      <a:pt x="4020" y="911"/>
                    </a:lnTo>
                    <a:lnTo>
                      <a:pt x="4034" y="960"/>
                    </a:lnTo>
                    <a:lnTo>
                      <a:pt x="4049" y="1006"/>
                    </a:lnTo>
                    <a:lnTo>
                      <a:pt x="4061" y="1055"/>
                    </a:lnTo>
                    <a:lnTo>
                      <a:pt x="4073" y="1102"/>
                    </a:lnTo>
                    <a:lnTo>
                      <a:pt x="4084" y="1150"/>
                    </a:lnTo>
                    <a:lnTo>
                      <a:pt x="4094" y="1199"/>
                    </a:lnTo>
                    <a:lnTo>
                      <a:pt x="4104" y="1249"/>
                    </a:lnTo>
                    <a:lnTo>
                      <a:pt x="4109" y="1301"/>
                    </a:lnTo>
                    <a:lnTo>
                      <a:pt x="4115" y="1356"/>
                    </a:lnTo>
                    <a:lnTo>
                      <a:pt x="4119" y="1412"/>
                    </a:lnTo>
                    <a:lnTo>
                      <a:pt x="4119" y="1472"/>
                    </a:lnTo>
                    <a:lnTo>
                      <a:pt x="4119" y="1540"/>
                    </a:lnTo>
                    <a:lnTo>
                      <a:pt x="4117" y="1604"/>
                    </a:lnTo>
                    <a:lnTo>
                      <a:pt x="4115" y="1668"/>
                    </a:lnTo>
                    <a:lnTo>
                      <a:pt x="4111" y="1732"/>
                    </a:lnTo>
                    <a:lnTo>
                      <a:pt x="4106" y="1794"/>
                    </a:lnTo>
                    <a:lnTo>
                      <a:pt x="4100" y="1856"/>
                    </a:lnTo>
                    <a:lnTo>
                      <a:pt x="4092" y="1914"/>
                    </a:lnTo>
                    <a:lnTo>
                      <a:pt x="4082" y="1974"/>
                    </a:lnTo>
                    <a:lnTo>
                      <a:pt x="4073" y="2031"/>
                    </a:lnTo>
                    <a:lnTo>
                      <a:pt x="4061" y="2089"/>
                    </a:lnTo>
                    <a:lnTo>
                      <a:pt x="4047" y="2145"/>
                    </a:lnTo>
                    <a:lnTo>
                      <a:pt x="4032" y="2199"/>
                    </a:lnTo>
                    <a:lnTo>
                      <a:pt x="4016" y="2254"/>
                    </a:lnTo>
                    <a:lnTo>
                      <a:pt x="4001" y="2308"/>
                    </a:lnTo>
                    <a:lnTo>
                      <a:pt x="3981" y="2360"/>
                    </a:lnTo>
                    <a:lnTo>
                      <a:pt x="3960" y="2413"/>
                    </a:lnTo>
                    <a:lnTo>
                      <a:pt x="3939" y="2463"/>
                    </a:lnTo>
                    <a:lnTo>
                      <a:pt x="3915" y="2516"/>
                    </a:lnTo>
                    <a:lnTo>
                      <a:pt x="3890" y="2566"/>
                    </a:lnTo>
                    <a:lnTo>
                      <a:pt x="3863" y="2614"/>
                    </a:lnTo>
                    <a:lnTo>
                      <a:pt x="3836" y="2665"/>
                    </a:lnTo>
                    <a:lnTo>
                      <a:pt x="3805" y="2713"/>
                    </a:lnTo>
                    <a:lnTo>
                      <a:pt x="3774" y="2762"/>
                    </a:lnTo>
                    <a:lnTo>
                      <a:pt x="3741" y="2810"/>
                    </a:lnTo>
                    <a:lnTo>
                      <a:pt x="3706" y="2857"/>
                    </a:lnTo>
                    <a:lnTo>
                      <a:pt x="3667" y="2903"/>
                    </a:lnTo>
                    <a:lnTo>
                      <a:pt x="3628" y="2952"/>
                    </a:lnTo>
                    <a:lnTo>
                      <a:pt x="3590" y="2999"/>
                    </a:lnTo>
                    <a:lnTo>
                      <a:pt x="3547" y="3045"/>
                    </a:lnTo>
                    <a:lnTo>
                      <a:pt x="3502" y="3092"/>
                    </a:lnTo>
                    <a:lnTo>
                      <a:pt x="3456" y="3138"/>
                    </a:lnTo>
                    <a:lnTo>
                      <a:pt x="3407" y="3185"/>
                    </a:lnTo>
                    <a:lnTo>
                      <a:pt x="3374" y="3216"/>
                    </a:lnTo>
                    <a:lnTo>
                      <a:pt x="3310" y="3274"/>
                    </a:lnTo>
                    <a:lnTo>
                      <a:pt x="3277" y="3301"/>
                    </a:lnTo>
                    <a:lnTo>
                      <a:pt x="3246" y="3326"/>
                    </a:lnTo>
                    <a:lnTo>
                      <a:pt x="3213" y="3352"/>
                    </a:lnTo>
                    <a:lnTo>
                      <a:pt x="3151" y="3400"/>
                    </a:lnTo>
                    <a:lnTo>
                      <a:pt x="3091" y="3445"/>
                    </a:lnTo>
                    <a:lnTo>
                      <a:pt x="3029" y="3485"/>
                    </a:lnTo>
                    <a:lnTo>
                      <a:pt x="2967" y="3526"/>
                    </a:lnTo>
                    <a:lnTo>
                      <a:pt x="2905" y="3563"/>
                    </a:lnTo>
                    <a:lnTo>
                      <a:pt x="2841" y="3600"/>
                    </a:lnTo>
                    <a:lnTo>
                      <a:pt x="2777" y="3637"/>
                    </a:lnTo>
                    <a:lnTo>
                      <a:pt x="2713" y="3674"/>
                    </a:lnTo>
                    <a:lnTo>
                      <a:pt x="2647" y="3710"/>
                    </a:lnTo>
                    <a:lnTo>
                      <a:pt x="2577" y="3749"/>
                    </a:lnTo>
                    <a:lnTo>
                      <a:pt x="2507" y="3790"/>
                    </a:lnTo>
                    <a:lnTo>
                      <a:pt x="2436" y="3833"/>
                    </a:lnTo>
                    <a:lnTo>
                      <a:pt x="2358" y="3877"/>
                    </a:lnTo>
                    <a:lnTo>
                      <a:pt x="1741" y="3514"/>
                    </a:lnTo>
                    <a:lnTo>
                      <a:pt x="1710" y="3536"/>
                    </a:lnTo>
                    <a:lnTo>
                      <a:pt x="1681" y="3557"/>
                    </a:lnTo>
                    <a:lnTo>
                      <a:pt x="1656" y="3578"/>
                    </a:lnTo>
                    <a:lnTo>
                      <a:pt x="1631" y="3602"/>
                    </a:lnTo>
                    <a:lnTo>
                      <a:pt x="1610" y="3625"/>
                    </a:lnTo>
                    <a:lnTo>
                      <a:pt x="1590" y="3648"/>
                    </a:lnTo>
                    <a:lnTo>
                      <a:pt x="1571" y="3674"/>
                    </a:lnTo>
                    <a:lnTo>
                      <a:pt x="1553" y="3699"/>
                    </a:lnTo>
                    <a:lnTo>
                      <a:pt x="1538" y="3726"/>
                    </a:lnTo>
                    <a:lnTo>
                      <a:pt x="1522" y="3751"/>
                    </a:lnTo>
                    <a:lnTo>
                      <a:pt x="1509" y="3778"/>
                    </a:lnTo>
                    <a:lnTo>
                      <a:pt x="1495" y="3807"/>
                    </a:lnTo>
                    <a:lnTo>
                      <a:pt x="1472" y="3864"/>
                    </a:lnTo>
                    <a:lnTo>
                      <a:pt x="1451" y="3920"/>
                    </a:lnTo>
                    <a:lnTo>
                      <a:pt x="1431" y="3980"/>
                    </a:lnTo>
                    <a:lnTo>
                      <a:pt x="1412" y="4040"/>
                    </a:lnTo>
                    <a:lnTo>
                      <a:pt x="1392" y="4100"/>
                    </a:lnTo>
                    <a:lnTo>
                      <a:pt x="1371" y="4162"/>
                    </a:lnTo>
                    <a:lnTo>
                      <a:pt x="1344" y="4222"/>
                    </a:lnTo>
                    <a:lnTo>
                      <a:pt x="1330" y="4252"/>
                    </a:lnTo>
                    <a:lnTo>
                      <a:pt x="1315" y="4283"/>
                    </a:lnTo>
                    <a:lnTo>
                      <a:pt x="1299" y="4314"/>
                    </a:lnTo>
                    <a:lnTo>
                      <a:pt x="1282" y="4343"/>
                    </a:lnTo>
                    <a:lnTo>
                      <a:pt x="1262" y="4372"/>
                    </a:lnTo>
                    <a:lnTo>
                      <a:pt x="1241" y="4401"/>
                    </a:lnTo>
                    <a:lnTo>
                      <a:pt x="1204" y="4453"/>
                    </a:lnTo>
                    <a:lnTo>
                      <a:pt x="1165" y="4504"/>
                    </a:lnTo>
                    <a:lnTo>
                      <a:pt x="1129" y="4550"/>
                    </a:lnTo>
                    <a:lnTo>
                      <a:pt x="1092" y="4597"/>
                    </a:lnTo>
                    <a:lnTo>
                      <a:pt x="1057" y="4643"/>
                    </a:lnTo>
                    <a:lnTo>
                      <a:pt x="1020" y="4688"/>
                    </a:lnTo>
                    <a:lnTo>
                      <a:pt x="985" y="4731"/>
                    </a:lnTo>
                    <a:lnTo>
                      <a:pt x="950" y="4773"/>
                    </a:lnTo>
                    <a:lnTo>
                      <a:pt x="880" y="4855"/>
                    </a:lnTo>
                    <a:lnTo>
                      <a:pt x="809" y="4932"/>
                    </a:lnTo>
                    <a:lnTo>
                      <a:pt x="739" y="5008"/>
                    </a:lnTo>
                    <a:lnTo>
                      <a:pt x="667" y="5082"/>
                    </a:lnTo>
                    <a:lnTo>
                      <a:pt x="595" y="5155"/>
                    </a:lnTo>
                    <a:lnTo>
                      <a:pt x="520" y="5227"/>
                    </a:lnTo>
                    <a:lnTo>
                      <a:pt x="442" y="5299"/>
                    </a:lnTo>
                    <a:lnTo>
                      <a:pt x="363" y="5373"/>
                    </a:lnTo>
                    <a:lnTo>
                      <a:pt x="322" y="5409"/>
                    </a:lnTo>
                    <a:lnTo>
                      <a:pt x="279" y="5448"/>
                    </a:lnTo>
                    <a:lnTo>
                      <a:pt x="190" y="5526"/>
                    </a:lnTo>
                    <a:lnTo>
                      <a:pt x="143" y="5565"/>
                    </a:lnTo>
                    <a:lnTo>
                      <a:pt x="97" y="5605"/>
                    </a:lnTo>
                    <a:lnTo>
                      <a:pt x="50" y="5646"/>
                    </a:lnTo>
                    <a:lnTo>
                      <a:pt x="0" y="5689"/>
                    </a:lnTo>
                    <a:lnTo>
                      <a:pt x="122" y="5681"/>
                    </a:lnTo>
                    <a:lnTo>
                      <a:pt x="238" y="5671"/>
                    </a:lnTo>
                    <a:lnTo>
                      <a:pt x="355" y="5662"/>
                    </a:lnTo>
                    <a:lnTo>
                      <a:pt x="465" y="5650"/>
                    </a:lnTo>
                    <a:lnTo>
                      <a:pt x="576" y="5638"/>
                    </a:lnTo>
                    <a:lnTo>
                      <a:pt x="683" y="5627"/>
                    </a:lnTo>
                    <a:lnTo>
                      <a:pt x="787" y="5615"/>
                    </a:lnTo>
                    <a:lnTo>
                      <a:pt x="892" y="5602"/>
                    </a:lnTo>
                    <a:lnTo>
                      <a:pt x="993" y="5588"/>
                    </a:lnTo>
                    <a:lnTo>
                      <a:pt x="1094" y="5574"/>
                    </a:lnTo>
                    <a:lnTo>
                      <a:pt x="1191" y="5561"/>
                    </a:lnTo>
                    <a:lnTo>
                      <a:pt x="1290" y="5545"/>
                    </a:lnTo>
                    <a:lnTo>
                      <a:pt x="1482" y="5516"/>
                    </a:lnTo>
                    <a:lnTo>
                      <a:pt x="1577" y="5503"/>
                    </a:lnTo>
                    <a:lnTo>
                      <a:pt x="1674" y="5489"/>
                    </a:lnTo>
                    <a:lnTo>
                      <a:pt x="1864" y="5462"/>
                    </a:lnTo>
                    <a:lnTo>
                      <a:pt x="2056" y="5437"/>
                    </a:lnTo>
                    <a:lnTo>
                      <a:pt x="2155" y="5423"/>
                    </a:lnTo>
                    <a:lnTo>
                      <a:pt x="2251" y="5413"/>
                    </a:lnTo>
                    <a:lnTo>
                      <a:pt x="2352" y="5402"/>
                    </a:lnTo>
                    <a:lnTo>
                      <a:pt x="2453" y="5392"/>
                    </a:lnTo>
                    <a:lnTo>
                      <a:pt x="2558" y="5382"/>
                    </a:lnTo>
                    <a:lnTo>
                      <a:pt x="2663" y="5375"/>
                    </a:lnTo>
                    <a:lnTo>
                      <a:pt x="2769" y="5367"/>
                    </a:lnTo>
                    <a:lnTo>
                      <a:pt x="2880" y="5361"/>
                    </a:lnTo>
                    <a:lnTo>
                      <a:pt x="2990" y="5357"/>
                    </a:lnTo>
                    <a:lnTo>
                      <a:pt x="3107" y="5353"/>
                    </a:lnTo>
                    <a:lnTo>
                      <a:pt x="3223" y="5351"/>
                    </a:lnTo>
                    <a:lnTo>
                      <a:pt x="3345" y="5351"/>
                    </a:lnTo>
                    <a:lnTo>
                      <a:pt x="3446" y="5351"/>
                    </a:lnTo>
                    <a:lnTo>
                      <a:pt x="3493" y="5351"/>
                    </a:lnTo>
                    <a:lnTo>
                      <a:pt x="3541" y="5351"/>
                    </a:lnTo>
                    <a:lnTo>
                      <a:pt x="3632" y="5351"/>
                    </a:lnTo>
                    <a:lnTo>
                      <a:pt x="3720" y="5353"/>
                    </a:lnTo>
                    <a:lnTo>
                      <a:pt x="3805" y="5355"/>
                    </a:lnTo>
                    <a:lnTo>
                      <a:pt x="3888" y="5359"/>
                    </a:lnTo>
                    <a:lnTo>
                      <a:pt x="3970" y="5363"/>
                    </a:lnTo>
                    <a:lnTo>
                      <a:pt x="4051" y="5367"/>
                    </a:lnTo>
                    <a:lnTo>
                      <a:pt x="4133" y="5373"/>
                    </a:lnTo>
                    <a:lnTo>
                      <a:pt x="4212" y="5378"/>
                    </a:lnTo>
                    <a:lnTo>
                      <a:pt x="4298" y="5386"/>
                    </a:lnTo>
                    <a:lnTo>
                      <a:pt x="4381" y="5396"/>
                    </a:lnTo>
                    <a:lnTo>
                      <a:pt x="4470" y="5406"/>
                    </a:lnTo>
                    <a:lnTo>
                      <a:pt x="4561" y="5417"/>
                    </a:lnTo>
                    <a:lnTo>
                      <a:pt x="4656" y="5431"/>
                    </a:lnTo>
                    <a:lnTo>
                      <a:pt x="4707" y="5437"/>
                    </a:lnTo>
                    <a:lnTo>
                      <a:pt x="4757" y="5444"/>
                    </a:lnTo>
                    <a:lnTo>
                      <a:pt x="4724" y="5398"/>
                    </a:lnTo>
                    <a:lnTo>
                      <a:pt x="4693" y="5355"/>
                    </a:lnTo>
                    <a:lnTo>
                      <a:pt x="4660" y="5313"/>
                    </a:lnTo>
                    <a:lnTo>
                      <a:pt x="4629" y="5270"/>
                    </a:lnTo>
                    <a:lnTo>
                      <a:pt x="4596" y="5231"/>
                    </a:lnTo>
                    <a:lnTo>
                      <a:pt x="4565" y="5194"/>
                    </a:lnTo>
                    <a:lnTo>
                      <a:pt x="4532" y="5155"/>
                    </a:lnTo>
                    <a:lnTo>
                      <a:pt x="4499" y="5120"/>
                    </a:lnTo>
                    <a:lnTo>
                      <a:pt x="4466" y="5086"/>
                    </a:lnTo>
                    <a:lnTo>
                      <a:pt x="4433" y="5053"/>
                    </a:lnTo>
                    <a:lnTo>
                      <a:pt x="4367" y="4989"/>
                    </a:lnTo>
                    <a:lnTo>
                      <a:pt x="4299" y="4928"/>
                    </a:lnTo>
                    <a:lnTo>
                      <a:pt x="4230" y="4870"/>
                    </a:lnTo>
                    <a:lnTo>
                      <a:pt x="4158" y="4814"/>
                    </a:lnTo>
                    <a:lnTo>
                      <a:pt x="4082" y="4760"/>
                    </a:lnTo>
                    <a:lnTo>
                      <a:pt x="4007" y="4705"/>
                    </a:lnTo>
                    <a:lnTo>
                      <a:pt x="3925" y="4653"/>
                    </a:lnTo>
                    <a:lnTo>
                      <a:pt x="3842" y="4599"/>
                    </a:lnTo>
                    <a:lnTo>
                      <a:pt x="3801" y="4572"/>
                    </a:lnTo>
                    <a:lnTo>
                      <a:pt x="3778" y="4558"/>
                    </a:lnTo>
                    <a:lnTo>
                      <a:pt x="3756" y="4542"/>
                    </a:lnTo>
                    <a:lnTo>
                      <a:pt x="3712" y="4515"/>
                    </a:lnTo>
                    <a:lnTo>
                      <a:pt x="3665" y="4486"/>
                    </a:lnTo>
                    <a:lnTo>
                      <a:pt x="3619" y="4457"/>
                    </a:lnTo>
                    <a:lnTo>
                      <a:pt x="3570" y="4426"/>
                    </a:lnTo>
                    <a:lnTo>
                      <a:pt x="3617" y="4416"/>
                    </a:lnTo>
                    <a:lnTo>
                      <a:pt x="3663" y="4405"/>
                    </a:lnTo>
                    <a:lnTo>
                      <a:pt x="3708" y="4393"/>
                    </a:lnTo>
                    <a:lnTo>
                      <a:pt x="3753" y="4380"/>
                    </a:lnTo>
                    <a:lnTo>
                      <a:pt x="3793" y="4368"/>
                    </a:lnTo>
                    <a:lnTo>
                      <a:pt x="3836" y="4354"/>
                    </a:lnTo>
                    <a:lnTo>
                      <a:pt x="3875" y="4339"/>
                    </a:lnTo>
                    <a:lnTo>
                      <a:pt x="3915" y="4325"/>
                    </a:lnTo>
                    <a:lnTo>
                      <a:pt x="3991" y="4294"/>
                    </a:lnTo>
                    <a:lnTo>
                      <a:pt x="4065" y="4259"/>
                    </a:lnTo>
                    <a:lnTo>
                      <a:pt x="4135" y="4222"/>
                    </a:lnTo>
                    <a:lnTo>
                      <a:pt x="4203" y="4184"/>
                    </a:lnTo>
                    <a:lnTo>
                      <a:pt x="4270" y="4143"/>
                    </a:lnTo>
                    <a:lnTo>
                      <a:pt x="4338" y="4098"/>
                    </a:lnTo>
                    <a:lnTo>
                      <a:pt x="4404" y="4052"/>
                    </a:lnTo>
                    <a:lnTo>
                      <a:pt x="4472" y="4003"/>
                    </a:lnTo>
                    <a:lnTo>
                      <a:pt x="4540" y="3951"/>
                    </a:lnTo>
                    <a:lnTo>
                      <a:pt x="4610" y="3897"/>
                    </a:lnTo>
                    <a:lnTo>
                      <a:pt x="4682" y="3838"/>
                    </a:lnTo>
                    <a:lnTo>
                      <a:pt x="4757" y="3778"/>
                    </a:lnTo>
                    <a:lnTo>
                      <a:pt x="4813" y="3732"/>
                    </a:lnTo>
                    <a:lnTo>
                      <a:pt x="4866" y="3685"/>
                    </a:lnTo>
                    <a:lnTo>
                      <a:pt x="4916" y="3641"/>
                    </a:lnTo>
                    <a:lnTo>
                      <a:pt x="4965" y="3594"/>
                    </a:lnTo>
                    <a:lnTo>
                      <a:pt x="5009" y="3549"/>
                    </a:lnTo>
                    <a:lnTo>
                      <a:pt x="5054" y="3503"/>
                    </a:lnTo>
                    <a:lnTo>
                      <a:pt x="5095" y="3456"/>
                    </a:lnTo>
                    <a:lnTo>
                      <a:pt x="5133" y="3410"/>
                    </a:lnTo>
                    <a:lnTo>
                      <a:pt x="5170" y="3359"/>
                    </a:lnTo>
                    <a:lnTo>
                      <a:pt x="5205" y="3309"/>
                    </a:lnTo>
                    <a:lnTo>
                      <a:pt x="5238" y="3255"/>
                    </a:lnTo>
                    <a:lnTo>
                      <a:pt x="5269" y="3200"/>
                    </a:lnTo>
                    <a:lnTo>
                      <a:pt x="5298" y="3142"/>
                    </a:lnTo>
                    <a:lnTo>
                      <a:pt x="5323" y="3080"/>
                    </a:lnTo>
                    <a:lnTo>
                      <a:pt x="5351" y="3016"/>
                    </a:lnTo>
                    <a:lnTo>
                      <a:pt x="5374" y="2946"/>
                    </a:lnTo>
                    <a:lnTo>
                      <a:pt x="5387" y="2907"/>
                    </a:lnTo>
                    <a:lnTo>
                      <a:pt x="5399" y="2870"/>
                    </a:lnTo>
                    <a:lnTo>
                      <a:pt x="5420" y="2797"/>
                    </a:lnTo>
                    <a:lnTo>
                      <a:pt x="5440" y="2725"/>
                    </a:lnTo>
                    <a:lnTo>
                      <a:pt x="5457" y="2657"/>
                    </a:lnTo>
                    <a:lnTo>
                      <a:pt x="5471" y="2589"/>
                    </a:lnTo>
                    <a:lnTo>
                      <a:pt x="5486" y="2523"/>
                    </a:lnTo>
                    <a:lnTo>
                      <a:pt x="5498" y="2459"/>
                    </a:lnTo>
                    <a:lnTo>
                      <a:pt x="5510" y="2393"/>
                    </a:lnTo>
                    <a:lnTo>
                      <a:pt x="5529" y="2261"/>
                    </a:lnTo>
                    <a:lnTo>
                      <a:pt x="5539" y="2195"/>
                    </a:lnTo>
                    <a:lnTo>
                      <a:pt x="5548" y="2126"/>
                    </a:lnTo>
                    <a:lnTo>
                      <a:pt x="5558" y="2056"/>
                    </a:lnTo>
                    <a:lnTo>
                      <a:pt x="5570" y="1982"/>
                    </a:lnTo>
                    <a:lnTo>
                      <a:pt x="5581" y="1905"/>
                    </a:lnTo>
                    <a:lnTo>
                      <a:pt x="5587" y="1864"/>
                    </a:lnTo>
                    <a:lnTo>
                      <a:pt x="5593" y="1823"/>
                    </a:lnTo>
                    <a:lnTo>
                      <a:pt x="5593" y="1255"/>
                    </a:lnTo>
                    <a:lnTo>
                      <a:pt x="5585" y="1202"/>
                    </a:lnTo>
                    <a:lnTo>
                      <a:pt x="5579" y="1152"/>
                    </a:lnTo>
                    <a:lnTo>
                      <a:pt x="5574" y="1103"/>
                    </a:lnTo>
                    <a:lnTo>
                      <a:pt x="5568" y="1059"/>
                    </a:lnTo>
                    <a:lnTo>
                      <a:pt x="5562" y="1014"/>
                    </a:lnTo>
                    <a:lnTo>
                      <a:pt x="5556" y="972"/>
                    </a:lnTo>
                    <a:lnTo>
                      <a:pt x="5546" y="886"/>
                    </a:lnTo>
                    <a:lnTo>
                      <a:pt x="5533" y="801"/>
                    </a:lnTo>
                    <a:lnTo>
                      <a:pt x="5527" y="758"/>
                    </a:lnTo>
                    <a:lnTo>
                      <a:pt x="5521" y="714"/>
                    </a:lnTo>
                    <a:lnTo>
                      <a:pt x="5515" y="667"/>
                    </a:lnTo>
                    <a:lnTo>
                      <a:pt x="5508" y="621"/>
                    </a:lnTo>
                    <a:lnTo>
                      <a:pt x="5502" y="568"/>
                    </a:lnTo>
                    <a:lnTo>
                      <a:pt x="5494" y="518"/>
                    </a:lnTo>
                    <a:lnTo>
                      <a:pt x="5488" y="475"/>
                    </a:lnTo>
                    <a:lnTo>
                      <a:pt x="5482" y="432"/>
                    </a:lnTo>
                    <a:lnTo>
                      <a:pt x="5479" y="388"/>
                    </a:lnTo>
                    <a:lnTo>
                      <a:pt x="5475" y="343"/>
                    </a:lnTo>
                    <a:lnTo>
                      <a:pt x="5461" y="258"/>
                    </a:lnTo>
                    <a:lnTo>
                      <a:pt x="5453" y="215"/>
                    </a:lnTo>
                    <a:lnTo>
                      <a:pt x="5446" y="176"/>
                    </a:lnTo>
                    <a:lnTo>
                      <a:pt x="5432" y="139"/>
                    </a:lnTo>
                    <a:lnTo>
                      <a:pt x="5426" y="122"/>
                    </a:lnTo>
                    <a:lnTo>
                      <a:pt x="5418" y="106"/>
                    </a:lnTo>
                    <a:lnTo>
                      <a:pt x="5411" y="91"/>
                    </a:lnTo>
                    <a:lnTo>
                      <a:pt x="5401" y="75"/>
                    </a:lnTo>
                    <a:lnTo>
                      <a:pt x="5391" y="62"/>
                    </a:lnTo>
                    <a:lnTo>
                      <a:pt x="5382" y="50"/>
                    </a:lnTo>
                    <a:lnTo>
                      <a:pt x="5368" y="39"/>
                    </a:lnTo>
                    <a:lnTo>
                      <a:pt x="5356" y="29"/>
                    </a:lnTo>
                    <a:lnTo>
                      <a:pt x="5343" y="19"/>
                    </a:lnTo>
                    <a:lnTo>
                      <a:pt x="5327" y="13"/>
                    </a:lnTo>
                    <a:lnTo>
                      <a:pt x="5312" y="8"/>
                    </a:lnTo>
                    <a:lnTo>
                      <a:pt x="5294" y="4"/>
                    </a:lnTo>
                    <a:lnTo>
                      <a:pt x="5275" y="0"/>
                    </a:lnTo>
                    <a:lnTo>
                      <a:pt x="5256" y="0"/>
                    </a:lnTo>
                    <a:lnTo>
                      <a:pt x="5201" y="0"/>
                    </a:lnTo>
                    <a:lnTo>
                      <a:pt x="5151" y="4"/>
                    </a:lnTo>
                    <a:lnTo>
                      <a:pt x="5100" y="8"/>
                    </a:lnTo>
                    <a:lnTo>
                      <a:pt x="5052" y="13"/>
                    </a:lnTo>
                    <a:lnTo>
                      <a:pt x="5005" y="21"/>
                    </a:lnTo>
                    <a:lnTo>
                      <a:pt x="4961" y="31"/>
                    </a:lnTo>
                    <a:lnTo>
                      <a:pt x="4916" y="41"/>
                    </a:lnTo>
                    <a:lnTo>
                      <a:pt x="4875" y="52"/>
                    </a:lnTo>
                    <a:lnTo>
                      <a:pt x="4833" y="66"/>
                    </a:lnTo>
                    <a:lnTo>
                      <a:pt x="4792" y="81"/>
                    </a:lnTo>
                    <a:lnTo>
                      <a:pt x="4753" y="97"/>
                    </a:lnTo>
                    <a:lnTo>
                      <a:pt x="4714" y="114"/>
                    </a:lnTo>
                    <a:lnTo>
                      <a:pt x="4678" y="132"/>
                    </a:lnTo>
                    <a:lnTo>
                      <a:pt x="4639" y="151"/>
                    </a:lnTo>
                    <a:lnTo>
                      <a:pt x="4602" y="172"/>
                    </a:lnTo>
                    <a:lnTo>
                      <a:pt x="4565" y="194"/>
                    </a:lnTo>
                    <a:lnTo>
                      <a:pt x="4493" y="240"/>
                    </a:lnTo>
                    <a:lnTo>
                      <a:pt x="4422" y="289"/>
                    </a:lnTo>
                    <a:lnTo>
                      <a:pt x="4350" y="341"/>
                    </a:lnTo>
                    <a:lnTo>
                      <a:pt x="4276" y="397"/>
                    </a:lnTo>
                    <a:lnTo>
                      <a:pt x="4239" y="425"/>
                    </a:lnTo>
                    <a:lnTo>
                      <a:pt x="4201" y="454"/>
                    </a:lnTo>
                    <a:lnTo>
                      <a:pt x="4162" y="485"/>
                    </a:lnTo>
                    <a:lnTo>
                      <a:pt x="4080" y="543"/>
                    </a:lnTo>
                    <a:lnTo>
                      <a:pt x="3995" y="605"/>
                    </a:lnTo>
                    <a:lnTo>
                      <a:pt x="3950" y="636"/>
                    </a:lnTo>
                    <a:close/>
                  </a:path>
                </a:pathLst>
              </a:custGeom>
              <a:solidFill>
                <a:srgbClr val="0081BE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19">
                <a:extLst>
                  <a:ext uri="{FF2B5EF4-FFF2-40B4-BE49-F238E27FC236}">
                    <a16:creationId xmlns:a16="http://schemas.microsoft.com/office/drawing/2014/main" id="{D2107D16-AFDA-4950-9D25-F372DC706BC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194919" y="3369934"/>
                <a:ext cx="1695623" cy="98952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none" anchor="ctr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  <a:defRPr/>
                </a:pPr>
                <a:r>
                  <a:rPr lang="en-US" sz="3900" b="1">
                    <a:solidFill>
                      <a:srgbClr val="0070C0"/>
                    </a:solidFill>
                    <a:latin typeface="Franklin Gothic Book" panose="020B0503020102020204" pitchFamily="34" charset="0"/>
                  </a:rPr>
                  <a:t>Balanced</a:t>
                </a:r>
                <a:br>
                  <a:rPr lang="en-US" sz="3900" b="1">
                    <a:solidFill>
                      <a:srgbClr val="0070C0"/>
                    </a:solidFill>
                    <a:latin typeface="Franklin Gothic Book" panose="020B0503020102020204" pitchFamily="34" charset="0"/>
                  </a:rPr>
                </a:br>
                <a:r>
                  <a:rPr lang="en-US" sz="3900" b="1">
                    <a:solidFill>
                      <a:srgbClr val="0070C0"/>
                    </a:solidFill>
                    <a:latin typeface="Franklin Gothic Book" panose="020B0503020102020204" pitchFamily="34" charset="0"/>
                  </a:rPr>
                  <a:t>Approach</a:t>
                </a:r>
              </a:p>
            </p:txBody>
          </p:sp>
          <p:sp>
            <p:nvSpPr>
              <p:cNvPr id="12" name="Freeform 23">
                <a:extLst>
                  <a:ext uri="{FF2B5EF4-FFF2-40B4-BE49-F238E27FC236}">
                    <a16:creationId xmlns:a16="http://schemas.microsoft.com/office/drawing/2014/main" id="{E6C9A38E-29CE-4092-8029-25C47BBE6A40}"/>
                  </a:ext>
                </a:extLst>
              </p:cNvPr>
              <p:cNvSpPr>
                <a:spLocks/>
              </p:cNvSpPr>
              <p:nvPr/>
            </p:nvSpPr>
            <p:spPr bwMode="auto">
              <a:xfrm rot="3822150">
                <a:off x="5745177" y="4689025"/>
                <a:ext cx="694944" cy="1005840"/>
              </a:xfrm>
              <a:custGeom>
                <a:avLst/>
                <a:gdLst>
                  <a:gd name="T0" fmla="*/ 0 w 5593"/>
                  <a:gd name="T1" fmla="*/ 0 h 5689"/>
                  <a:gd name="T2" fmla="*/ 0 w 5593"/>
                  <a:gd name="T3" fmla="*/ 0 h 5689"/>
                  <a:gd name="T4" fmla="*/ 0 w 5593"/>
                  <a:gd name="T5" fmla="*/ 0 h 5689"/>
                  <a:gd name="T6" fmla="*/ 0 w 5593"/>
                  <a:gd name="T7" fmla="*/ 0 h 5689"/>
                  <a:gd name="T8" fmla="*/ 0 w 5593"/>
                  <a:gd name="T9" fmla="*/ 0 h 5689"/>
                  <a:gd name="T10" fmla="*/ 0 w 5593"/>
                  <a:gd name="T11" fmla="*/ 0 h 5689"/>
                  <a:gd name="T12" fmla="*/ 0 w 5593"/>
                  <a:gd name="T13" fmla="*/ 0 h 5689"/>
                  <a:gd name="T14" fmla="*/ 0 w 5593"/>
                  <a:gd name="T15" fmla="*/ 0 h 5689"/>
                  <a:gd name="T16" fmla="*/ 0 w 5593"/>
                  <a:gd name="T17" fmla="*/ 0 h 5689"/>
                  <a:gd name="T18" fmla="*/ 0 w 5593"/>
                  <a:gd name="T19" fmla="*/ 0 h 5689"/>
                  <a:gd name="T20" fmla="*/ 0 w 5593"/>
                  <a:gd name="T21" fmla="*/ 0 h 5689"/>
                  <a:gd name="T22" fmla="*/ 0 w 5593"/>
                  <a:gd name="T23" fmla="*/ 0 h 5689"/>
                  <a:gd name="T24" fmla="*/ 0 w 5593"/>
                  <a:gd name="T25" fmla="*/ 0 h 5689"/>
                  <a:gd name="T26" fmla="*/ 0 w 5593"/>
                  <a:gd name="T27" fmla="*/ 0 h 5689"/>
                  <a:gd name="T28" fmla="*/ 0 w 5593"/>
                  <a:gd name="T29" fmla="*/ 0 h 5689"/>
                  <a:gd name="T30" fmla="*/ 0 w 5593"/>
                  <a:gd name="T31" fmla="*/ 0 h 5689"/>
                  <a:gd name="T32" fmla="*/ 0 w 5593"/>
                  <a:gd name="T33" fmla="*/ 0 h 5689"/>
                  <a:gd name="T34" fmla="*/ 0 w 5593"/>
                  <a:gd name="T35" fmla="*/ 0 h 5689"/>
                  <a:gd name="T36" fmla="*/ 0 w 5593"/>
                  <a:gd name="T37" fmla="*/ 0 h 5689"/>
                  <a:gd name="T38" fmla="*/ 0 w 5593"/>
                  <a:gd name="T39" fmla="*/ 0 h 5689"/>
                  <a:gd name="T40" fmla="*/ 0 w 5593"/>
                  <a:gd name="T41" fmla="*/ 0 h 5689"/>
                  <a:gd name="T42" fmla="*/ 0 w 5593"/>
                  <a:gd name="T43" fmla="*/ 0 h 5689"/>
                  <a:gd name="T44" fmla="*/ 0 w 5593"/>
                  <a:gd name="T45" fmla="*/ 0 h 5689"/>
                  <a:gd name="T46" fmla="*/ 0 w 5593"/>
                  <a:gd name="T47" fmla="*/ 0 h 5689"/>
                  <a:gd name="T48" fmla="*/ 0 w 5593"/>
                  <a:gd name="T49" fmla="*/ 0 h 5689"/>
                  <a:gd name="T50" fmla="*/ 0 w 5593"/>
                  <a:gd name="T51" fmla="*/ 0 h 5689"/>
                  <a:gd name="T52" fmla="*/ 0 w 5593"/>
                  <a:gd name="T53" fmla="*/ 0 h 5689"/>
                  <a:gd name="T54" fmla="*/ 0 w 5593"/>
                  <a:gd name="T55" fmla="*/ 0 h 5689"/>
                  <a:gd name="T56" fmla="*/ 0 w 5593"/>
                  <a:gd name="T57" fmla="*/ 0 h 5689"/>
                  <a:gd name="T58" fmla="*/ 0 w 5593"/>
                  <a:gd name="T59" fmla="*/ 0 h 5689"/>
                  <a:gd name="T60" fmla="*/ 0 w 5593"/>
                  <a:gd name="T61" fmla="*/ 0 h 5689"/>
                  <a:gd name="T62" fmla="*/ 0 w 5593"/>
                  <a:gd name="T63" fmla="*/ 0 h 5689"/>
                  <a:gd name="T64" fmla="*/ 0 w 5593"/>
                  <a:gd name="T65" fmla="*/ 0 h 5689"/>
                  <a:gd name="T66" fmla="*/ 0 w 5593"/>
                  <a:gd name="T67" fmla="*/ 0 h 5689"/>
                  <a:gd name="T68" fmla="*/ 0 w 5593"/>
                  <a:gd name="T69" fmla="*/ 0 h 5689"/>
                  <a:gd name="T70" fmla="*/ 0 w 5593"/>
                  <a:gd name="T71" fmla="*/ 0 h 5689"/>
                  <a:gd name="T72" fmla="*/ 0 w 5593"/>
                  <a:gd name="T73" fmla="*/ 0 h 5689"/>
                  <a:gd name="T74" fmla="*/ 0 w 5593"/>
                  <a:gd name="T75" fmla="*/ 0 h 5689"/>
                  <a:gd name="T76" fmla="*/ 0 w 5593"/>
                  <a:gd name="T77" fmla="*/ 0 h 5689"/>
                  <a:gd name="T78" fmla="*/ 0 w 5593"/>
                  <a:gd name="T79" fmla="*/ 0 h 5689"/>
                  <a:gd name="T80" fmla="*/ 0 w 5593"/>
                  <a:gd name="T81" fmla="*/ 0 h 5689"/>
                  <a:gd name="T82" fmla="*/ 0 w 5593"/>
                  <a:gd name="T83" fmla="*/ 0 h 5689"/>
                  <a:gd name="T84" fmla="*/ 0 w 5593"/>
                  <a:gd name="T85" fmla="*/ 0 h 5689"/>
                  <a:gd name="T86" fmla="*/ 0 w 5593"/>
                  <a:gd name="T87" fmla="*/ 0 h 5689"/>
                  <a:gd name="T88" fmla="*/ 0 w 5593"/>
                  <a:gd name="T89" fmla="*/ 0 h 5689"/>
                  <a:gd name="T90" fmla="*/ 0 w 5593"/>
                  <a:gd name="T91" fmla="*/ 0 h 5689"/>
                  <a:gd name="T92" fmla="*/ 0 w 5593"/>
                  <a:gd name="T93" fmla="*/ 0 h 5689"/>
                  <a:gd name="T94" fmla="*/ 0 w 5593"/>
                  <a:gd name="T95" fmla="*/ 0 h 5689"/>
                  <a:gd name="T96" fmla="*/ 0 w 5593"/>
                  <a:gd name="T97" fmla="*/ 0 h 5689"/>
                  <a:gd name="T98" fmla="*/ 0 w 5593"/>
                  <a:gd name="T99" fmla="*/ 0 h 5689"/>
                  <a:gd name="T100" fmla="*/ 0 w 5593"/>
                  <a:gd name="T101" fmla="*/ 0 h 5689"/>
                  <a:gd name="T102" fmla="*/ 0 w 5593"/>
                  <a:gd name="T103" fmla="*/ 0 h 5689"/>
                  <a:gd name="T104" fmla="*/ 0 w 5593"/>
                  <a:gd name="T105" fmla="*/ 0 h 5689"/>
                  <a:gd name="T106" fmla="*/ 0 w 5593"/>
                  <a:gd name="T107" fmla="*/ 0 h 5689"/>
                  <a:gd name="T108" fmla="*/ 0 w 5593"/>
                  <a:gd name="T109" fmla="*/ 0 h 5689"/>
                  <a:gd name="T110" fmla="*/ 0 w 5593"/>
                  <a:gd name="T111" fmla="*/ 0 h 5689"/>
                  <a:gd name="T112" fmla="*/ 0 w 5593"/>
                  <a:gd name="T113" fmla="*/ 0 h 5689"/>
                  <a:gd name="T114" fmla="*/ 0 w 5593"/>
                  <a:gd name="T115" fmla="*/ 0 h 5689"/>
                  <a:gd name="T116" fmla="*/ 0 w 5593"/>
                  <a:gd name="T117" fmla="*/ 0 h 5689"/>
                  <a:gd name="T118" fmla="*/ 0 w 5593"/>
                  <a:gd name="T119" fmla="*/ 0 h 56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593"/>
                  <a:gd name="T181" fmla="*/ 0 h 5689"/>
                  <a:gd name="T182" fmla="*/ 5593 w 5593"/>
                  <a:gd name="T183" fmla="*/ 5689 h 56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593" h="5689">
                    <a:moveTo>
                      <a:pt x="3950" y="636"/>
                    </a:moveTo>
                    <a:lnTo>
                      <a:pt x="3964" y="696"/>
                    </a:lnTo>
                    <a:lnTo>
                      <a:pt x="3978" y="752"/>
                    </a:lnTo>
                    <a:lnTo>
                      <a:pt x="3991" y="807"/>
                    </a:lnTo>
                    <a:lnTo>
                      <a:pt x="4007" y="859"/>
                    </a:lnTo>
                    <a:lnTo>
                      <a:pt x="4020" y="911"/>
                    </a:lnTo>
                    <a:lnTo>
                      <a:pt x="4034" y="960"/>
                    </a:lnTo>
                    <a:lnTo>
                      <a:pt x="4049" y="1006"/>
                    </a:lnTo>
                    <a:lnTo>
                      <a:pt x="4061" y="1055"/>
                    </a:lnTo>
                    <a:lnTo>
                      <a:pt x="4073" y="1102"/>
                    </a:lnTo>
                    <a:lnTo>
                      <a:pt x="4084" y="1150"/>
                    </a:lnTo>
                    <a:lnTo>
                      <a:pt x="4094" y="1199"/>
                    </a:lnTo>
                    <a:lnTo>
                      <a:pt x="4104" y="1249"/>
                    </a:lnTo>
                    <a:lnTo>
                      <a:pt x="4109" y="1301"/>
                    </a:lnTo>
                    <a:lnTo>
                      <a:pt x="4115" y="1356"/>
                    </a:lnTo>
                    <a:lnTo>
                      <a:pt x="4119" y="1412"/>
                    </a:lnTo>
                    <a:lnTo>
                      <a:pt x="4119" y="1472"/>
                    </a:lnTo>
                    <a:lnTo>
                      <a:pt x="4119" y="1540"/>
                    </a:lnTo>
                    <a:lnTo>
                      <a:pt x="4117" y="1604"/>
                    </a:lnTo>
                    <a:lnTo>
                      <a:pt x="4115" y="1668"/>
                    </a:lnTo>
                    <a:lnTo>
                      <a:pt x="4111" y="1732"/>
                    </a:lnTo>
                    <a:lnTo>
                      <a:pt x="4106" y="1794"/>
                    </a:lnTo>
                    <a:lnTo>
                      <a:pt x="4100" y="1856"/>
                    </a:lnTo>
                    <a:lnTo>
                      <a:pt x="4092" y="1914"/>
                    </a:lnTo>
                    <a:lnTo>
                      <a:pt x="4082" y="1974"/>
                    </a:lnTo>
                    <a:lnTo>
                      <a:pt x="4073" y="2031"/>
                    </a:lnTo>
                    <a:lnTo>
                      <a:pt x="4061" y="2089"/>
                    </a:lnTo>
                    <a:lnTo>
                      <a:pt x="4047" y="2145"/>
                    </a:lnTo>
                    <a:lnTo>
                      <a:pt x="4032" y="2199"/>
                    </a:lnTo>
                    <a:lnTo>
                      <a:pt x="4016" y="2254"/>
                    </a:lnTo>
                    <a:lnTo>
                      <a:pt x="4001" y="2308"/>
                    </a:lnTo>
                    <a:lnTo>
                      <a:pt x="3981" y="2360"/>
                    </a:lnTo>
                    <a:lnTo>
                      <a:pt x="3960" y="2413"/>
                    </a:lnTo>
                    <a:lnTo>
                      <a:pt x="3939" y="2463"/>
                    </a:lnTo>
                    <a:lnTo>
                      <a:pt x="3915" y="2516"/>
                    </a:lnTo>
                    <a:lnTo>
                      <a:pt x="3890" y="2566"/>
                    </a:lnTo>
                    <a:lnTo>
                      <a:pt x="3863" y="2614"/>
                    </a:lnTo>
                    <a:lnTo>
                      <a:pt x="3836" y="2665"/>
                    </a:lnTo>
                    <a:lnTo>
                      <a:pt x="3805" y="2713"/>
                    </a:lnTo>
                    <a:lnTo>
                      <a:pt x="3774" y="2762"/>
                    </a:lnTo>
                    <a:lnTo>
                      <a:pt x="3741" y="2810"/>
                    </a:lnTo>
                    <a:lnTo>
                      <a:pt x="3706" y="2857"/>
                    </a:lnTo>
                    <a:lnTo>
                      <a:pt x="3667" y="2903"/>
                    </a:lnTo>
                    <a:lnTo>
                      <a:pt x="3628" y="2952"/>
                    </a:lnTo>
                    <a:lnTo>
                      <a:pt x="3590" y="2999"/>
                    </a:lnTo>
                    <a:lnTo>
                      <a:pt x="3547" y="3045"/>
                    </a:lnTo>
                    <a:lnTo>
                      <a:pt x="3502" y="3092"/>
                    </a:lnTo>
                    <a:lnTo>
                      <a:pt x="3456" y="3138"/>
                    </a:lnTo>
                    <a:lnTo>
                      <a:pt x="3407" y="3185"/>
                    </a:lnTo>
                    <a:lnTo>
                      <a:pt x="3374" y="3216"/>
                    </a:lnTo>
                    <a:lnTo>
                      <a:pt x="3310" y="3274"/>
                    </a:lnTo>
                    <a:lnTo>
                      <a:pt x="3277" y="3301"/>
                    </a:lnTo>
                    <a:lnTo>
                      <a:pt x="3246" y="3326"/>
                    </a:lnTo>
                    <a:lnTo>
                      <a:pt x="3213" y="3352"/>
                    </a:lnTo>
                    <a:lnTo>
                      <a:pt x="3151" y="3400"/>
                    </a:lnTo>
                    <a:lnTo>
                      <a:pt x="3091" y="3445"/>
                    </a:lnTo>
                    <a:lnTo>
                      <a:pt x="3029" y="3485"/>
                    </a:lnTo>
                    <a:lnTo>
                      <a:pt x="2967" y="3526"/>
                    </a:lnTo>
                    <a:lnTo>
                      <a:pt x="2905" y="3563"/>
                    </a:lnTo>
                    <a:lnTo>
                      <a:pt x="2841" y="3600"/>
                    </a:lnTo>
                    <a:lnTo>
                      <a:pt x="2777" y="3637"/>
                    </a:lnTo>
                    <a:lnTo>
                      <a:pt x="2713" y="3674"/>
                    </a:lnTo>
                    <a:lnTo>
                      <a:pt x="2647" y="3710"/>
                    </a:lnTo>
                    <a:lnTo>
                      <a:pt x="2577" y="3749"/>
                    </a:lnTo>
                    <a:lnTo>
                      <a:pt x="2507" y="3790"/>
                    </a:lnTo>
                    <a:lnTo>
                      <a:pt x="2436" y="3833"/>
                    </a:lnTo>
                    <a:lnTo>
                      <a:pt x="2358" y="3877"/>
                    </a:lnTo>
                    <a:lnTo>
                      <a:pt x="1741" y="3514"/>
                    </a:lnTo>
                    <a:lnTo>
                      <a:pt x="1710" y="3536"/>
                    </a:lnTo>
                    <a:lnTo>
                      <a:pt x="1681" y="3557"/>
                    </a:lnTo>
                    <a:lnTo>
                      <a:pt x="1656" y="3578"/>
                    </a:lnTo>
                    <a:lnTo>
                      <a:pt x="1631" y="3602"/>
                    </a:lnTo>
                    <a:lnTo>
                      <a:pt x="1610" y="3625"/>
                    </a:lnTo>
                    <a:lnTo>
                      <a:pt x="1590" y="3648"/>
                    </a:lnTo>
                    <a:lnTo>
                      <a:pt x="1571" y="3674"/>
                    </a:lnTo>
                    <a:lnTo>
                      <a:pt x="1553" y="3699"/>
                    </a:lnTo>
                    <a:lnTo>
                      <a:pt x="1538" y="3726"/>
                    </a:lnTo>
                    <a:lnTo>
                      <a:pt x="1522" y="3751"/>
                    </a:lnTo>
                    <a:lnTo>
                      <a:pt x="1509" y="3778"/>
                    </a:lnTo>
                    <a:lnTo>
                      <a:pt x="1495" y="3807"/>
                    </a:lnTo>
                    <a:lnTo>
                      <a:pt x="1472" y="3864"/>
                    </a:lnTo>
                    <a:lnTo>
                      <a:pt x="1451" y="3920"/>
                    </a:lnTo>
                    <a:lnTo>
                      <a:pt x="1431" y="3980"/>
                    </a:lnTo>
                    <a:lnTo>
                      <a:pt x="1412" y="4040"/>
                    </a:lnTo>
                    <a:lnTo>
                      <a:pt x="1392" y="4100"/>
                    </a:lnTo>
                    <a:lnTo>
                      <a:pt x="1371" y="4162"/>
                    </a:lnTo>
                    <a:lnTo>
                      <a:pt x="1344" y="4222"/>
                    </a:lnTo>
                    <a:lnTo>
                      <a:pt x="1330" y="4252"/>
                    </a:lnTo>
                    <a:lnTo>
                      <a:pt x="1315" y="4283"/>
                    </a:lnTo>
                    <a:lnTo>
                      <a:pt x="1299" y="4314"/>
                    </a:lnTo>
                    <a:lnTo>
                      <a:pt x="1282" y="4343"/>
                    </a:lnTo>
                    <a:lnTo>
                      <a:pt x="1262" y="4372"/>
                    </a:lnTo>
                    <a:lnTo>
                      <a:pt x="1241" y="4401"/>
                    </a:lnTo>
                    <a:lnTo>
                      <a:pt x="1204" y="4453"/>
                    </a:lnTo>
                    <a:lnTo>
                      <a:pt x="1165" y="4504"/>
                    </a:lnTo>
                    <a:lnTo>
                      <a:pt x="1129" y="4550"/>
                    </a:lnTo>
                    <a:lnTo>
                      <a:pt x="1092" y="4597"/>
                    </a:lnTo>
                    <a:lnTo>
                      <a:pt x="1057" y="4643"/>
                    </a:lnTo>
                    <a:lnTo>
                      <a:pt x="1020" y="4688"/>
                    </a:lnTo>
                    <a:lnTo>
                      <a:pt x="985" y="4731"/>
                    </a:lnTo>
                    <a:lnTo>
                      <a:pt x="950" y="4773"/>
                    </a:lnTo>
                    <a:lnTo>
                      <a:pt x="880" y="4855"/>
                    </a:lnTo>
                    <a:lnTo>
                      <a:pt x="809" y="4932"/>
                    </a:lnTo>
                    <a:lnTo>
                      <a:pt x="739" y="5008"/>
                    </a:lnTo>
                    <a:lnTo>
                      <a:pt x="667" y="5082"/>
                    </a:lnTo>
                    <a:lnTo>
                      <a:pt x="595" y="5155"/>
                    </a:lnTo>
                    <a:lnTo>
                      <a:pt x="520" y="5227"/>
                    </a:lnTo>
                    <a:lnTo>
                      <a:pt x="442" y="5299"/>
                    </a:lnTo>
                    <a:lnTo>
                      <a:pt x="363" y="5373"/>
                    </a:lnTo>
                    <a:lnTo>
                      <a:pt x="322" y="5409"/>
                    </a:lnTo>
                    <a:lnTo>
                      <a:pt x="279" y="5448"/>
                    </a:lnTo>
                    <a:lnTo>
                      <a:pt x="190" y="5526"/>
                    </a:lnTo>
                    <a:lnTo>
                      <a:pt x="143" y="5565"/>
                    </a:lnTo>
                    <a:lnTo>
                      <a:pt x="97" y="5605"/>
                    </a:lnTo>
                    <a:lnTo>
                      <a:pt x="50" y="5646"/>
                    </a:lnTo>
                    <a:lnTo>
                      <a:pt x="0" y="5689"/>
                    </a:lnTo>
                    <a:lnTo>
                      <a:pt x="122" y="5681"/>
                    </a:lnTo>
                    <a:lnTo>
                      <a:pt x="238" y="5671"/>
                    </a:lnTo>
                    <a:lnTo>
                      <a:pt x="355" y="5662"/>
                    </a:lnTo>
                    <a:lnTo>
                      <a:pt x="465" y="5650"/>
                    </a:lnTo>
                    <a:lnTo>
                      <a:pt x="576" y="5638"/>
                    </a:lnTo>
                    <a:lnTo>
                      <a:pt x="683" y="5627"/>
                    </a:lnTo>
                    <a:lnTo>
                      <a:pt x="787" y="5615"/>
                    </a:lnTo>
                    <a:lnTo>
                      <a:pt x="892" y="5602"/>
                    </a:lnTo>
                    <a:lnTo>
                      <a:pt x="993" y="5588"/>
                    </a:lnTo>
                    <a:lnTo>
                      <a:pt x="1094" y="5574"/>
                    </a:lnTo>
                    <a:lnTo>
                      <a:pt x="1191" y="5561"/>
                    </a:lnTo>
                    <a:lnTo>
                      <a:pt x="1290" y="5545"/>
                    </a:lnTo>
                    <a:lnTo>
                      <a:pt x="1482" y="5516"/>
                    </a:lnTo>
                    <a:lnTo>
                      <a:pt x="1577" y="5503"/>
                    </a:lnTo>
                    <a:lnTo>
                      <a:pt x="1674" y="5489"/>
                    </a:lnTo>
                    <a:lnTo>
                      <a:pt x="1864" y="5462"/>
                    </a:lnTo>
                    <a:lnTo>
                      <a:pt x="2056" y="5437"/>
                    </a:lnTo>
                    <a:lnTo>
                      <a:pt x="2155" y="5423"/>
                    </a:lnTo>
                    <a:lnTo>
                      <a:pt x="2251" y="5413"/>
                    </a:lnTo>
                    <a:lnTo>
                      <a:pt x="2352" y="5402"/>
                    </a:lnTo>
                    <a:lnTo>
                      <a:pt x="2453" y="5392"/>
                    </a:lnTo>
                    <a:lnTo>
                      <a:pt x="2558" y="5382"/>
                    </a:lnTo>
                    <a:lnTo>
                      <a:pt x="2663" y="5375"/>
                    </a:lnTo>
                    <a:lnTo>
                      <a:pt x="2769" y="5367"/>
                    </a:lnTo>
                    <a:lnTo>
                      <a:pt x="2880" y="5361"/>
                    </a:lnTo>
                    <a:lnTo>
                      <a:pt x="2990" y="5357"/>
                    </a:lnTo>
                    <a:lnTo>
                      <a:pt x="3107" y="5353"/>
                    </a:lnTo>
                    <a:lnTo>
                      <a:pt x="3223" y="5351"/>
                    </a:lnTo>
                    <a:lnTo>
                      <a:pt x="3345" y="5351"/>
                    </a:lnTo>
                    <a:lnTo>
                      <a:pt x="3446" y="5351"/>
                    </a:lnTo>
                    <a:lnTo>
                      <a:pt x="3493" y="5351"/>
                    </a:lnTo>
                    <a:lnTo>
                      <a:pt x="3541" y="5351"/>
                    </a:lnTo>
                    <a:lnTo>
                      <a:pt x="3632" y="5351"/>
                    </a:lnTo>
                    <a:lnTo>
                      <a:pt x="3720" y="5353"/>
                    </a:lnTo>
                    <a:lnTo>
                      <a:pt x="3805" y="5355"/>
                    </a:lnTo>
                    <a:lnTo>
                      <a:pt x="3888" y="5359"/>
                    </a:lnTo>
                    <a:lnTo>
                      <a:pt x="3970" y="5363"/>
                    </a:lnTo>
                    <a:lnTo>
                      <a:pt x="4051" y="5367"/>
                    </a:lnTo>
                    <a:lnTo>
                      <a:pt x="4133" y="5373"/>
                    </a:lnTo>
                    <a:lnTo>
                      <a:pt x="4212" y="5378"/>
                    </a:lnTo>
                    <a:lnTo>
                      <a:pt x="4298" y="5386"/>
                    </a:lnTo>
                    <a:lnTo>
                      <a:pt x="4381" y="5396"/>
                    </a:lnTo>
                    <a:lnTo>
                      <a:pt x="4470" y="5406"/>
                    </a:lnTo>
                    <a:lnTo>
                      <a:pt x="4561" y="5417"/>
                    </a:lnTo>
                    <a:lnTo>
                      <a:pt x="4656" y="5431"/>
                    </a:lnTo>
                    <a:lnTo>
                      <a:pt x="4707" y="5437"/>
                    </a:lnTo>
                    <a:lnTo>
                      <a:pt x="4757" y="5444"/>
                    </a:lnTo>
                    <a:lnTo>
                      <a:pt x="4724" y="5398"/>
                    </a:lnTo>
                    <a:lnTo>
                      <a:pt x="4693" y="5355"/>
                    </a:lnTo>
                    <a:lnTo>
                      <a:pt x="4660" y="5313"/>
                    </a:lnTo>
                    <a:lnTo>
                      <a:pt x="4629" y="5270"/>
                    </a:lnTo>
                    <a:lnTo>
                      <a:pt x="4596" y="5231"/>
                    </a:lnTo>
                    <a:lnTo>
                      <a:pt x="4565" y="5194"/>
                    </a:lnTo>
                    <a:lnTo>
                      <a:pt x="4532" y="5155"/>
                    </a:lnTo>
                    <a:lnTo>
                      <a:pt x="4499" y="5120"/>
                    </a:lnTo>
                    <a:lnTo>
                      <a:pt x="4466" y="5086"/>
                    </a:lnTo>
                    <a:lnTo>
                      <a:pt x="4433" y="5053"/>
                    </a:lnTo>
                    <a:lnTo>
                      <a:pt x="4367" y="4989"/>
                    </a:lnTo>
                    <a:lnTo>
                      <a:pt x="4299" y="4928"/>
                    </a:lnTo>
                    <a:lnTo>
                      <a:pt x="4230" y="4870"/>
                    </a:lnTo>
                    <a:lnTo>
                      <a:pt x="4158" y="4814"/>
                    </a:lnTo>
                    <a:lnTo>
                      <a:pt x="4082" y="4760"/>
                    </a:lnTo>
                    <a:lnTo>
                      <a:pt x="4007" y="4705"/>
                    </a:lnTo>
                    <a:lnTo>
                      <a:pt x="3925" y="4653"/>
                    </a:lnTo>
                    <a:lnTo>
                      <a:pt x="3842" y="4599"/>
                    </a:lnTo>
                    <a:lnTo>
                      <a:pt x="3801" y="4572"/>
                    </a:lnTo>
                    <a:lnTo>
                      <a:pt x="3778" y="4558"/>
                    </a:lnTo>
                    <a:lnTo>
                      <a:pt x="3756" y="4542"/>
                    </a:lnTo>
                    <a:lnTo>
                      <a:pt x="3712" y="4515"/>
                    </a:lnTo>
                    <a:lnTo>
                      <a:pt x="3665" y="4486"/>
                    </a:lnTo>
                    <a:lnTo>
                      <a:pt x="3619" y="4457"/>
                    </a:lnTo>
                    <a:lnTo>
                      <a:pt x="3570" y="4426"/>
                    </a:lnTo>
                    <a:lnTo>
                      <a:pt x="3617" y="4416"/>
                    </a:lnTo>
                    <a:lnTo>
                      <a:pt x="3663" y="4405"/>
                    </a:lnTo>
                    <a:lnTo>
                      <a:pt x="3708" y="4393"/>
                    </a:lnTo>
                    <a:lnTo>
                      <a:pt x="3753" y="4380"/>
                    </a:lnTo>
                    <a:lnTo>
                      <a:pt x="3793" y="4368"/>
                    </a:lnTo>
                    <a:lnTo>
                      <a:pt x="3836" y="4354"/>
                    </a:lnTo>
                    <a:lnTo>
                      <a:pt x="3875" y="4339"/>
                    </a:lnTo>
                    <a:lnTo>
                      <a:pt x="3915" y="4325"/>
                    </a:lnTo>
                    <a:lnTo>
                      <a:pt x="3991" y="4294"/>
                    </a:lnTo>
                    <a:lnTo>
                      <a:pt x="4065" y="4259"/>
                    </a:lnTo>
                    <a:lnTo>
                      <a:pt x="4135" y="4222"/>
                    </a:lnTo>
                    <a:lnTo>
                      <a:pt x="4203" y="4184"/>
                    </a:lnTo>
                    <a:lnTo>
                      <a:pt x="4270" y="4143"/>
                    </a:lnTo>
                    <a:lnTo>
                      <a:pt x="4338" y="4098"/>
                    </a:lnTo>
                    <a:lnTo>
                      <a:pt x="4404" y="4052"/>
                    </a:lnTo>
                    <a:lnTo>
                      <a:pt x="4472" y="4003"/>
                    </a:lnTo>
                    <a:lnTo>
                      <a:pt x="4540" y="3951"/>
                    </a:lnTo>
                    <a:lnTo>
                      <a:pt x="4610" y="3897"/>
                    </a:lnTo>
                    <a:lnTo>
                      <a:pt x="4682" y="3838"/>
                    </a:lnTo>
                    <a:lnTo>
                      <a:pt x="4757" y="3778"/>
                    </a:lnTo>
                    <a:lnTo>
                      <a:pt x="4813" y="3732"/>
                    </a:lnTo>
                    <a:lnTo>
                      <a:pt x="4866" y="3685"/>
                    </a:lnTo>
                    <a:lnTo>
                      <a:pt x="4916" y="3641"/>
                    </a:lnTo>
                    <a:lnTo>
                      <a:pt x="4965" y="3594"/>
                    </a:lnTo>
                    <a:lnTo>
                      <a:pt x="5009" y="3549"/>
                    </a:lnTo>
                    <a:lnTo>
                      <a:pt x="5054" y="3503"/>
                    </a:lnTo>
                    <a:lnTo>
                      <a:pt x="5095" y="3456"/>
                    </a:lnTo>
                    <a:lnTo>
                      <a:pt x="5133" y="3410"/>
                    </a:lnTo>
                    <a:lnTo>
                      <a:pt x="5170" y="3359"/>
                    </a:lnTo>
                    <a:lnTo>
                      <a:pt x="5205" y="3309"/>
                    </a:lnTo>
                    <a:lnTo>
                      <a:pt x="5238" y="3255"/>
                    </a:lnTo>
                    <a:lnTo>
                      <a:pt x="5269" y="3200"/>
                    </a:lnTo>
                    <a:lnTo>
                      <a:pt x="5298" y="3142"/>
                    </a:lnTo>
                    <a:lnTo>
                      <a:pt x="5323" y="3080"/>
                    </a:lnTo>
                    <a:lnTo>
                      <a:pt x="5351" y="3016"/>
                    </a:lnTo>
                    <a:lnTo>
                      <a:pt x="5374" y="2946"/>
                    </a:lnTo>
                    <a:lnTo>
                      <a:pt x="5387" y="2907"/>
                    </a:lnTo>
                    <a:lnTo>
                      <a:pt x="5399" y="2870"/>
                    </a:lnTo>
                    <a:lnTo>
                      <a:pt x="5420" y="2797"/>
                    </a:lnTo>
                    <a:lnTo>
                      <a:pt x="5440" y="2725"/>
                    </a:lnTo>
                    <a:lnTo>
                      <a:pt x="5457" y="2657"/>
                    </a:lnTo>
                    <a:lnTo>
                      <a:pt x="5471" y="2589"/>
                    </a:lnTo>
                    <a:lnTo>
                      <a:pt x="5486" y="2523"/>
                    </a:lnTo>
                    <a:lnTo>
                      <a:pt x="5498" y="2459"/>
                    </a:lnTo>
                    <a:lnTo>
                      <a:pt x="5510" y="2393"/>
                    </a:lnTo>
                    <a:lnTo>
                      <a:pt x="5529" y="2261"/>
                    </a:lnTo>
                    <a:lnTo>
                      <a:pt x="5539" y="2195"/>
                    </a:lnTo>
                    <a:lnTo>
                      <a:pt x="5548" y="2126"/>
                    </a:lnTo>
                    <a:lnTo>
                      <a:pt x="5558" y="2056"/>
                    </a:lnTo>
                    <a:lnTo>
                      <a:pt x="5570" y="1982"/>
                    </a:lnTo>
                    <a:lnTo>
                      <a:pt x="5581" y="1905"/>
                    </a:lnTo>
                    <a:lnTo>
                      <a:pt x="5587" y="1864"/>
                    </a:lnTo>
                    <a:lnTo>
                      <a:pt x="5593" y="1823"/>
                    </a:lnTo>
                    <a:lnTo>
                      <a:pt x="5593" y="1255"/>
                    </a:lnTo>
                    <a:lnTo>
                      <a:pt x="5585" y="1202"/>
                    </a:lnTo>
                    <a:lnTo>
                      <a:pt x="5579" y="1152"/>
                    </a:lnTo>
                    <a:lnTo>
                      <a:pt x="5574" y="1103"/>
                    </a:lnTo>
                    <a:lnTo>
                      <a:pt x="5568" y="1059"/>
                    </a:lnTo>
                    <a:lnTo>
                      <a:pt x="5562" y="1014"/>
                    </a:lnTo>
                    <a:lnTo>
                      <a:pt x="5556" y="972"/>
                    </a:lnTo>
                    <a:lnTo>
                      <a:pt x="5546" y="886"/>
                    </a:lnTo>
                    <a:lnTo>
                      <a:pt x="5533" y="801"/>
                    </a:lnTo>
                    <a:lnTo>
                      <a:pt x="5527" y="758"/>
                    </a:lnTo>
                    <a:lnTo>
                      <a:pt x="5521" y="714"/>
                    </a:lnTo>
                    <a:lnTo>
                      <a:pt x="5515" y="667"/>
                    </a:lnTo>
                    <a:lnTo>
                      <a:pt x="5508" y="621"/>
                    </a:lnTo>
                    <a:lnTo>
                      <a:pt x="5502" y="568"/>
                    </a:lnTo>
                    <a:lnTo>
                      <a:pt x="5494" y="518"/>
                    </a:lnTo>
                    <a:lnTo>
                      <a:pt x="5488" y="475"/>
                    </a:lnTo>
                    <a:lnTo>
                      <a:pt x="5482" y="432"/>
                    </a:lnTo>
                    <a:lnTo>
                      <a:pt x="5479" y="388"/>
                    </a:lnTo>
                    <a:lnTo>
                      <a:pt x="5475" y="343"/>
                    </a:lnTo>
                    <a:lnTo>
                      <a:pt x="5461" y="258"/>
                    </a:lnTo>
                    <a:lnTo>
                      <a:pt x="5453" y="215"/>
                    </a:lnTo>
                    <a:lnTo>
                      <a:pt x="5446" y="176"/>
                    </a:lnTo>
                    <a:lnTo>
                      <a:pt x="5432" y="139"/>
                    </a:lnTo>
                    <a:lnTo>
                      <a:pt x="5426" y="122"/>
                    </a:lnTo>
                    <a:lnTo>
                      <a:pt x="5418" y="106"/>
                    </a:lnTo>
                    <a:lnTo>
                      <a:pt x="5411" y="91"/>
                    </a:lnTo>
                    <a:lnTo>
                      <a:pt x="5401" y="75"/>
                    </a:lnTo>
                    <a:lnTo>
                      <a:pt x="5391" y="62"/>
                    </a:lnTo>
                    <a:lnTo>
                      <a:pt x="5382" y="50"/>
                    </a:lnTo>
                    <a:lnTo>
                      <a:pt x="5368" y="39"/>
                    </a:lnTo>
                    <a:lnTo>
                      <a:pt x="5356" y="29"/>
                    </a:lnTo>
                    <a:lnTo>
                      <a:pt x="5343" y="19"/>
                    </a:lnTo>
                    <a:lnTo>
                      <a:pt x="5327" y="13"/>
                    </a:lnTo>
                    <a:lnTo>
                      <a:pt x="5312" y="8"/>
                    </a:lnTo>
                    <a:lnTo>
                      <a:pt x="5294" y="4"/>
                    </a:lnTo>
                    <a:lnTo>
                      <a:pt x="5275" y="0"/>
                    </a:lnTo>
                    <a:lnTo>
                      <a:pt x="5256" y="0"/>
                    </a:lnTo>
                    <a:lnTo>
                      <a:pt x="5201" y="0"/>
                    </a:lnTo>
                    <a:lnTo>
                      <a:pt x="5151" y="4"/>
                    </a:lnTo>
                    <a:lnTo>
                      <a:pt x="5100" y="8"/>
                    </a:lnTo>
                    <a:lnTo>
                      <a:pt x="5052" y="13"/>
                    </a:lnTo>
                    <a:lnTo>
                      <a:pt x="5005" y="21"/>
                    </a:lnTo>
                    <a:lnTo>
                      <a:pt x="4961" y="31"/>
                    </a:lnTo>
                    <a:lnTo>
                      <a:pt x="4916" y="41"/>
                    </a:lnTo>
                    <a:lnTo>
                      <a:pt x="4875" y="52"/>
                    </a:lnTo>
                    <a:lnTo>
                      <a:pt x="4833" y="66"/>
                    </a:lnTo>
                    <a:lnTo>
                      <a:pt x="4792" y="81"/>
                    </a:lnTo>
                    <a:lnTo>
                      <a:pt x="4753" y="97"/>
                    </a:lnTo>
                    <a:lnTo>
                      <a:pt x="4714" y="114"/>
                    </a:lnTo>
                    <a:lnTo>
                      <a:pt x="4678" y="132"/>
                    </a:lnTo>
                    <a:lnTo>
                      <a:pt x="4639" y="151"/>
                    </a:lnTo>
                    <a:lnTo>
                      <a:pt x="4602" y="172"/>
                    </a:lnTo>
                    <a:lnTo>
                      <a:pt x="4565" y="194"/>
                    </a:lnTo>
                    <a:lnTo>
                      <a:pt x="4493" y="240"/>
                    </a:lnTo>
                    <a:lnTo>
                      <a:pt x="4422" y="289"/>
                    </a:lnTo>
                    <a:lnTo>
                      <a:pt x="4350" y="341"/>
                    </a:lnTo>
                    <a:lnTo>
                      <a:pt x="4276" y="397"/>
                    </a:lnTo>
                    <a:lnTo>
                      <a:pt x="4239" y="425"/>
                    </a:lnTo>
                    <a:lnTo>
                      <a:pt x="4201" y="454"/>
                    </a:lnTo>
                    <a:lnTo>
                      <a:pt x="4162" y="485"/>
                    </a:lnTo>
                    <a:lnTo>
                      <a:pt x="4080" y="543"/>
                    </a:lnTo>
                    <a:lnTo>
                      <a:pt x="3995" y="605"/>
                    </a:lnTo>
                    <a:lnTo>
                      <a:pt x="3950" y="636"/>
                    </a:lnTo>
                    <a:close/>
                  </a:path>
                </a:pathLst>
              </a:custGeom>
              <a:solidFill>
                <a:srgbClr val="0081BE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9">
                <a:extLst>
                  <a:ext uri="{FF2B5EF4-FFF2-40B4-BE49-F238E27FC236}">
                    <a16:creationId xmlns:a16="http://schemas.microsoft.com/office/drawing/2014/main" id="{730BC3F4-7FB6-4C7A-9BFE-D46E852AE5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5944" y="1439144"/>
                <a:ext cx="2113367" cy="1920044"/>
                <a:chOff x="5093074" y="1472653"/>
                <a:chExt cx="2113367" cy="1920044"/>
              </a:xfrm>
            </p:grpSpPr>
            <p:sp>
              <p:nvSpPr>
                <p:cNvPr id="24" name="Oval 11">
                  <a:extLst>
                    <a:ext uri="{FF2B5EF4-FFF2-40B4-BE49-F238E27FC236}">
                      <a16:creationId xmlns:a16="http://schemas.microsoft.com/office/drawing/2014/main" id="{98577BCF-7AB4-4838-91D5-F6B71893009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464803">
                  <a:off x="5093074" y="1472653"/>
                  <a:ext cx="2113367" cy="192004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4B76"/>
                    </a:gs>
                    <a:gs pos="50000">
                      <a:srgbClr val="0070AB"/>
                    </a:gs>
                    <a:gs pos="100000">
                      <a:srgbClr val="0086CC"/>
                    </a:gs>
                  </a:gsLst>
                  <a:lin ang="5400000" scaled="1"/>
                </a:gradFill>
                <a:ln w="38100">
                  <a:solidFill>
                    <a:srgbClr val="0081BE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Courier New" panose="02070309020205020404" pitchFamily="49" charset="0"/>
                    <a:buChar char="-"/>
                    <a:defRPr sz="28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" name="TextBox 21">
                  <a:extLst>
                    <a:ext uri="{FF2B5EF4-FFF2-40B4-BE49-F238E27FC236}">
                      <a16:creationId xmlns:a16="http://schemas.microsoft.com/office/drawing/2014/main" id="{90C9CF00-3968-449B-878F-EAC3ED3B3B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4252" y="2019616"/>
                  <a:ext cx="1743269" cy="838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norm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Courier New" panose="02070309020205020404" pitchFamily="49" charset="0"/>
                    <a:buChar char="-"/>
                    <a:defRPr sz="28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600"/>
                    </a:spcAft>
                    <a:buFontTx/>
                    <a:buNone/>
                  </a:pPr>
                  <a:r>
                    <a:rPr lang="en-US" altLang="en-US" sz="2000">
                      <a:solidFill>
                        <a:schemeClr val="bg1"/>
                      </a:solidFill>
                      <a:latin typeface="Franklin Gothic Demi" panose="020B0703020102020204" pitchFamily="34" charset="0"/>
                    </a:rPr>
                    <a:t>City Objectives, Policies &amp; Budgets</a:t>
                  </a:r>
                </a:p>
              </p:txBody>
            </p:sp>
          </p:grpSp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27F96533-119A-423C-9C90-17D98C4AA7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07480" y="3707415"/>
                <a:ext cx="2056804" cy="1920241"/>
                <a:chOff x="8463243" y="3429000"/>
                <a:chExt cx="2056804" cy="1920241"/>
              </a:xfrm>
            </p:grpSpPr>
            <p:sp>
              <p:nvSpPr>
                <p:cNvPr id="22" name="Oval 18">
                  <a:extLst>
                    <a:ext uri="{FF2B5EF4-FFF2-40B4-BE49-F238E27FC236}">
                      <a16:creationId xmlns:a16="http://schemas.microsoft.com/office/drawing/2014/main" id="{1BD380D3-4B74-431F-ADF1-35F90E446CA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1135197">
                  <a:off x="8463243" y="3429000"/>
                  <a:ext cx="2056804" cy="19202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4B76"/>
                    </a:gs>
                    <a:gs pos="50000">
                      <a:srgbClr val="0070AB"/>
                    </a:gs>
                    <a:gs pos="100000">
                      <a:srgbClr val="0086CC"/>
                    </a:gs>
                  </a:gsLst>
                  <a:lin ang="5400000" scaled="1"/>
                </a:gradFill>
                <a:ln w="38100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Courier New" panose="02070309020205020404" pitchFamily="49" charset="0"/>
                    <a:buChar char="-"/>
                    <a:defRPr sz="28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3076B525-D17A-425F-ADAA-A83AD58738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595588" y="4423460"/>
                  <a:ext cx="1803768" cy="587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norm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Courier New" panose="02070309020205020404" pitchFamily="49" charset="0"/>
                    <a:buChar char="-"/>
                    <a:defRPr sz="28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600"/>
                    </a:spcAft>
                    <a:buFontTx/>
                    <a:buNone/>
                  </a:pPr>
                  <a:r>
                    <a:rPr lang="en-US" altLang="en-US" sz="2000">
                      <a:solidFill>
                        <a:schemeClr val="bg1"/>
                      </a:solidFill>
                      <a:latin typeface="Franklin Gothic Demi" panose="020B0703020102020204" pitchFamily="34" charset="0"/>
                    </a:rPr>
                    <a:t>Understanding of Condition</a:t>
                  </a:r>
                </a:p>
              </p:txBody>
            </p:sp>
          </p:grpSp>
          <p:grpSp>
            <p:nvGrpSpPr>
              <p:cNvPr id="15" name="Group 11">
                <a:extLst>
                  <a:ext uri="{FF2B5EF4-FFF2-40B4-BE49-F238E27FC236}">
                    <a16:creationId xmlns:a16="http://schemas.microsoft.com/office/drawing/2014/main" id="{CE8F1B93-9FFB-4A43-9E47-877CAFC938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1281" y="3692904"/>
                <a:ext cx="2057276" cy="1920680"/>
                <a:chOff x="3116981" y="3884259"/>
                <a:chExt cx="2057276" cy="1920680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95E454D-D63E-4210-B04B-64E2DB5E16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6981" y="3884259"/>
                  <a:ext cx="2057276" cy="1920680"/>
                  <a:chOff x="742" y="2610"/>
                  <a:chExt cx="1485" cy="1485"/>
                </a:xfrm>
              </p:grpSpPr>
              <p:sp>
                <p:nvSpPr>
                  <p:cNvPr id="18" name="Oval 14">
                    <a:extLst>
                      <a:ext uri="{FF2B5EF4-FFF2-40B4-BE49-F238E27FC236}">
                        <a16:creationId xmlns:a16="http://schemas.microsoft.com/office/drawing/2014/main" id="{1FEB6ACA-8B6B-4C9F-ACC3-B4BE9946362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464803">
                    <a:off x="742" y="2610"/>
                    <a:ext cx="1485" cy="148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4B76"/>
                      </a:gs>
                      <a:gs pos="50000">
                        <a:srgbClr val="0070AB"/>
                      </a:gs>
                      <a:gs pos="100000">
                        <a:srgbClr val="0086CC"/>
                      </a:gs>
                    </a:gsLst>
                    <a:lin ang="5400000" scaled="1"/>
                  </a:gradFill>
                  <a:ln w="38100">
                    <a:solidFill>
                      <a:srgbClr val="0081BE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Courier New" panose="02070309020205020404" pitchFamily="49" charset="0"/>
                      <a:buChar char="-"/>
                      <a:defRPr sz="28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Text Box 17">
                    <a:extLst>
                      <a:ext uri="{FF2B5EF4-FFF2-40B4-BE49-F238E27FC236}">
                        <a16:creationId xmlns:a16="http://schemas.microsoft.com/office/drawing/2014/main" id="{0F2652E2-66CF-45F0-A297-854C3A462AE6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548" y="3292"/>
                    <a:ext cx="140" cy="2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Courier New" panose="02070309020205020404" pitchFamily="49" charset="0"/>
                      <a:buChar char="-"/>
                      <a:defRPr sz="28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200">
                        <a:solidFill>
                          <a:srgbClr val="4D4D4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b="1">
                      <a:solidFill>
                        <a:schemeClr val="bg2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" name="TextBox 13">
                  <a:extLst>
                    <a:ext uri="{FF2B5EF4-FFF2-40B4-BE49-F238E27FC236}">
                      <a16:creationId xmlns:a16="http://schemas.microsoft.com/office/drawing/2014/main" id="{BEC14564-9C42-447F-97E8-B6CEDB63ED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35381" y="4294023"/>
                  <a:ext cx="1436304" cy="1090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norm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Courier New" panose="02070309020205020404" pitchFamily="49" charset="0"/>
                    <a:buChar char="-"/>
                    <a:defRPr sz="28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>
                      <a:solidFill>
                        <a:srgbClr val="4D4D4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600"/>
                    </a:spcAft>
                    <a:buFontTx/>
                    <a:buNone/>
                  </a:pPr>
                  <a:r>
                    <a:rPr lang="en-US" altLang="en-US" sz="2000">
                      <a:solidFill>
                        <a:schemeClr val="bg1"/>
                      </a:solidFill>
                      <a:latin typeface="Franklin Gothic Demi" panose="020B0703020102020204" pitchFamily="34" charset="0"/>
                    </a:rPr>
                    <a:t>Priorities, Analysis Techniques &amp; Reporting</a:t>
                  </a:r>
                </a:p>
              </p:txBody>
            </p:sp>
          </p:grpSp>
        </p:grpSp>
        <p:pic>
          <p:nvPicPr>
            <p:cNvPr id="4" name="Picture 3" descr="A car parked on the side of a road&#10;&#10;Description automatically generated with medium confidence">
              <a:extLst>
                <a:ext uri="{FF2B5EF4-FFF2-40B4-BE49-F238E27FC236}">
                  <a16:creationId xmlns:a16="http://schemas.microsoft.com/office/drawing/2014/main" id="{4CC6AB89-D8C3-4E54-B5F6-545C04C77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7400" y="4343400"/>
              <a:ext cx="1037118" cy="777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161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40748-3636-4352-A7D9-7053665A0D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3" y="-8371"/>
            <a:ext cx="8115287" cy="4470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04B74-3599-4846-A299-5961DC73D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4" r="828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A5A38-90F1-40CD-B9EA-A2C85555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109140"/>
            <a:ext cx="6867289" cy="1115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I: </a:t>
            </a:r>
            <a:r>
              <a:rPr lang="en-US" sz="37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a Pavement Management Program?</a:t>
            </a:r>
          </a:p>
        </p:txBody>
      </p:sp>
      <p:pic>
        <p:nvPicPr>
          <p:cNvPr id="9" name="Picture 8" descr="A picture containing snow, outdoor, sky, tree&#10;&#10;Description automatically generated">
            <a:extLst>
              <a:ext uri="{FF2B5EF4-FFF2-40B4-BE49-F238E27FC236}">
                <a16:creationId xmlns:a16="http://schemas.microsoft.com/office/drawing/2014/main" id="{1365668C-B228-4795-8678-8B9989F0A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115292" y="4454317"/>
            <a:ext cx="4076700" cy="241205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95B34-37DD-4363-AB0F-63BE1053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</a:pPr>
            <a:fld id="{01E8BBA4-568A-4194-8A3F-F6B360EB10CD}" type="slidenum">
              <a:rPr lang="en-US" sz="1100">
                <a:solidFill>
                  <a:srgbClr val="FFFFFF"/>
                </a:solidFill>
                <a:latin typeface="+mn-lt"/>
              </a:rPr>
              <a:pPr eaLnBrk="1" hangingPunct="1"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99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9221">
            <a:extLst>
              <a:ext uri="{FF2B5EF4-FFF2-40B4-BE49-F238E27FC236}">
                <a16:creationId xmlns:a16="http://schemas.microsoft.com/office/drawing/2014/main" id="{A8975F62-41FE-42AD-BFD8-038FAC272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FFFFFF"/>
                </a:solidFill>
              </a:rPr>
              <a:t>What are the basic principles of </a:t>
            </a:r>
            <a:br>
              <a:rPr lang="en-US" altLang="en-US" dirty="0">
                <a:solidFill>
                  <a:srgbClr val="FFFFFF"/>
                </a:solidFill>
              </a:rPr>
            </a:br>
            <a:r>
              <a:rPr lang="en-US" altLang="en-US" dirty="0">
                <a:solidFill>
                  <a:srgbClr val="FFFFFF"/>
                </a:solidFill>
              </a:rPr>
              <a:t>pavement management?</a:t>
            </a:r>
          </a:p>
        </p:txBody>
      </p:sp>
      <p:graphicFrame>
        <p:nvGraphicFramePr>
          <p:cNvPr id="9221" name="Content Placeholder 2">
            <a:extLst>
              <a:ext uri="{FF2B5EF4-FFF2-40B4-BE49-F238E27FC236}">
                <a16:creationId xmlns:a16="http://schemas.microsoft.com/office/drawing/2014/main" id="{B65580D3-5899-48DA-B16D-9046535311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840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0557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3">
            <a:extLst>
              <a:ext uri="{FF2B5EF4-FFF2-40B4-BE49-F238E27FC236}">
                <a16:creationId xmlns:a16="http://schemas.microsoft.com/office/drawing/2014/main" id="{EBBB4DF7-E2D1-4DD1-B330-39EF36DB55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12069"/>
              </p:ext>
            </p:extLst>
          </p:nvPr>
        </p:nvGraphicFramePr>
        <p:xfrm>
          <a:off x="94025" y="196440"/>
          <a:ext cx="6229327" cy="348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resentation" r:id="rId4" imgW="2741578" imgH="1598727" progId="PowerPoint.Show.8">
                  <p:embed/>
                </p:oleObj>
              </mc:Choice>
              <mc:Fallback>
                <p:oleObj name="Presentation" r:id="rId4" imgW="2741578" imgH="1598727" progId="PowerPoint.Show.8">
                  <p:embed/>
                  <p:pic>
                    <p:nvPicPr>
                      <p:cNvPr id="23" name="Object 3">
                        <a:extLst>
                          <a:ext uri="{FF2B5EF4-FFF2-40B4-BE49-F238E27FC236}">
                            <a16:creationId xmlns:a16="http://schemas.microsoft.com/office/drawing/2014/main" id="{EBBB4DF7-E2D1-4DD1-B330-39EF36DB55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25" y="196440"/>
                        <a:ext cx="6229327" cy="348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78785" y="4555499"/>
            <a:ext cx="6001974" cy="1325563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en-US" sz="3600" i="1" dirty="0">
                <a:solidFill>
                  <a:schemeClr val="bg1"/>
                </a:solidFill>
              </a:rPr>
              <a:t>What are the basic principles of </a:t>
            </a:r>
            <a:br>
              <a:rPr lang="en-US" altLang="en-US" sz="3600" i="1" dirty="0">
                <a:solidFill>
                  <a:schemeClr val="bg1"/>
                </a:solidFill>
              </a:rPr>
            </a:br>
            <a:r>
              <a:rPr lang="en-US" altLang="en-US" sz="3600" i="1" dirty="0">
                <a:solidFill>
                  <a:schemeClr val="bg1"/>
                </a:solidFill>
              </a:rPr>
              <a:t>pavement management?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ED3411-939A-49F6-851F-C4040C39500A}"/>
              </a:ext>
            </a:extLst>
          </p:cNvPr>
          <p:cNvGrpSpPr/>
          <p:nvPr/>
        </p:nvGrpSpPr>
        <p:grpSpPr>
          <a:xfrm>
            <a:off x="6190028" y="3048000"/>
            <a:ext cx="6001975" cy="3705296"/>
            <a:chOff x="5867400" y="1440304"/>
            <a:chExt cx="5163775" cy="2796877"/>
          </a:xfrm>
        </p:grpSpPr>
        <p:graphicFrame>
          <p:nvGraphicFramePr>
            <p:cNvPr id="26" name="Object 2">
              <a:extLst>
                <a:ext uri="{FF2B5EF4-FFF2-40B4-BE49-F238E27FC236}">
                  <a16:creationId xmlns:a16="http://schemas.microsoft.com/office/drawing/2014/main" id="{10E1EB46-5053-41A9-8762-9EF166FAE5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67400" y="1440304"/>
            <a:ext cx="5163775" cy="27968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Presentation" r:id="rId6" imgW="2741578" imgH="1598727" progId="PowerPoint.Show.8">
                    <p:embed/>
                  </p:oleObj>
                </mc:Choice>
                <mc:Fallback>
                  <p:oleObj name="Presentation" r:id="rId6" imgW="2741578" imgH="1598727" progId="PowerPoint.Show.8">
                    <p:embed/>
                    <p:pic>
                      <p:nvPicPr>
                        <p:cNvPr id="26" name="Object 2">
                          <a:extLst>
                            <a:ext uri="{FF2B5EF4-FFF2-40B4-BE49-F238E27FC236}">
                              <a16:creationId xmlns:a16="http://schemas.microsoft.com/office/drawing/2014/main" id="{10E1EB46-5053-41A9-8762-9EF166FAE5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1440304"/>
                          <a:ext cx="5163775" cy="27968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203E40-20F8-4F46-B19F-0359AA3A55A7}"/>
                </a:ext>
              </a:extLst>
            </p:cNvPr>
            <p:cNvSpPr/>
            <p:nvPr/>
          </p:nvSpPr>
          <p:spPr>
            <a:xfrm>
              <a:off x="6858000" y="1549907"/>
              <a:ext cx="4002435" cy="2431919"/>
            </a:xfrm>
            <a:prstGeom prst="rect">
              <a:avLst/>
            </a:prstGeom>
            <a:gradFill>
              <a:gsLst>
                <a:gs pos="34000">
                  <a:srgbClr val="009E50">
                    <a:alpha val="30000"/>
                  </a:srgbClr>
                </a:gs>
                <a:gs pos="47000">
                  <a:srgbClr val="FFFF00">
                    <a:alpha val="30000"/>
                  </a:srgbClr>
                </a:gs>
                <a:gs pos="63000">
                  <a:srgbClr val="FFC000">
                    <a:alpha val="30000"/>
                  </a:srgbClr>
                </a:gs>
                <a:gs pos="79000">
                  <a:srgbClr val="FF0000">
                    <a:alpha val="3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7205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91BAA-F23F-4AE8-8BE3-6EFA1B75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 how does the PMP function in Spokane Valley?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28B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AC2B39F-7AB5-4C31-A629-F22B142AAD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7115" y="1569054"/>
            <a:ext cx="1517772" cy="78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25304</TotalTime>
  <Words>1108</Words>
  <Application>Microsoft Office PowerPoint</Application>
  <PresentationFormat>Widescreen</PresentationFormat>
  <Paragraphs>216</Paragraphs>
  <Slides>28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Verdana</vt:lpstr>
      <vt:lpstr>Franklin Gothic Demi</vt:lpstr>
      <vt:lpstr>Calibri</vt:lpstr>
      <vt:lpstr>Times New Roman</vt:lpstr>
      <vt:lpstr>Arial</vt:lpstr>
      <vt:lpstr>Franklin Gothic Book</vt:lpstr>
      <vt:lpstr>Tahoma</vt:lpstr>
      <vt:lpstr>Wingdings</vt:lpstr>
      <vt:lpstr>Calibri Light</vt:lpstr>
      <vt:lpstr>Comic Sans MS</vt:lpstr>
      <vt:lpstr>1_Office Theme</vt:lpstr>
      <vt:lpstr>Office Theme</vt:lpstr>
      <vt:lpstr>Presentation</vt:lpstr>
      <vt:lpstr>Video #2: Pavement Management Program (PMP) Review</vt:lpstr>
      <vt:lpstr>Video Overview</vt:lpstr>
      <vt:lpstr>What makes up the City’s paved street network?</vt:lpstr>
      <vt:lpstr>What makes up the City’s paved street network?</vt:lpstr>
      <vt:lpstr>How should we care for our most expensive asset?</vt:lpstr>
      <vt:lpstr>Part I: What is a Pavement Management Program?</vt:lpstr>
      <vt:lpstr>What are the basic principles of  pavement management?</vt:lpstr>
      <vt:lpstr>What are the basic principles of  pavement management?</vt:lpstr>
      <vt:lpstr>So how does the PMP function in Spokane Valley?</vt:lpstr>
      <vt:lpstr>Two primary functions of the  Pavement Management Program</vt:lpstr>
      <vt:lpstr>What does the PMP cost?  $16 million/year to keep the overall system in its existing “good” condition (this is not what we actually spend)</vt:lpstr>
      <vt:lpstr>How is this cost calculated?</vt:lpstr>
      <vt:lpstr>How does the community value these services?</vt:lpstr>
      <vt:lpstr>How does the community value these services?</vt:lpstr>
      <vt:lpstr>Part II: Historical practices of the City’s PMP </vt:lpstr>
      <vt:lpstr>The City’s PMP Funding Roadmap</vt:lpstr>
      <vt:lpstr>How did the 2019 3rd-party review affect where we are today?</vt:lpstr>
      <vt:lpstr>How have City surveys progressed over time?</vt:lpstr>
      <vt:lpstr>City Surveys</vt:lpstr>
      <vt:lpstr>What is a pavement condition survey?</vt:lpstr>
      <vt:lpstr>Pavement Condition Survey</vt:lpstr>
      <vt:lpstr>How does the City measure up?</vt:lpstr>
      <vt:lpstr>PCI: Pavement Condition Index</vt:lpstr>
      <vt:lpstr>How can we plan for preservation?</vt:lpstr>
      <vt:lpstr>PMP Software: Software supports decision making </vt:lpstr>
      <vt:lpstr>How do costs impact the setting of your  Pavement Condition Target?</vt:lpstr>
      <vt:lpstr>Key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6.  Thickness Design</dc:title>
  <dc:creator>shiraz tayabji</dc:creator>
  <cp:lastModifiedBy>Adam Jackson</cp:lastModifiedBy>
  <cp:revision>1195</cp:revision>
  <cp:lastPrinted>2021-04-26T16:17:47Z</cp:lastPrinted>
  <dcterms:created xsi:type="dcterms:W3CDTF">1999-01-26T03:50:17Z</dcterms:created>
  <dcterms:modified xsi:type="dcterms:W3CDTF">2021-04-26T18:38:39Z</dcterms:modified>
</cp:coreProperties>
</file>