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>
  <p:sldMasterIdLst>
    <p:sldMasterId id="2147483836" r:id="rId1"/>
    <p:sldMasterId id="2147483839" r:id="rId2"/>
  </p:sldMasterIdLst>
  <p:notesMasterIdLst>
    <p:notesMasterId r:id="rId30"/>
  </p:notesMasterIdLst>
  <p:handoutMasterIdLst>
    <p:handoutMasterId r:id="rId31"/>
  </p:handoutMasterIdLst>
  <p:sldIdLst>
    <p:sldId id="907" r:id="rId3"/>
    <p:sldId id="906" r:id="rId4"/>
    <p:sldId id="895" r:id="rId5"/>
    <p:sldId id="901" r:id="rId6"/>
    <p:sldId id="862" r:id="rId7"/>
    <p:sldId id="867" r:id="rId8"/>
    <p:sldId id="873" r:id="rId9"/>
    <p:sldId id="872" r:id="rId10"/>
    <p:sldId id="868" r:id="rId11"/>
    <p:sldId id="869" r:id="rId12"/>
    <p:sldId id="870" r:id="rId13"/>
    <p:sldId id="871" r:id="rId14"/>
    <p:sldId id="908" r:id="rId15"/>
    <p:sldId id="874" r:id="rId16"/>
    <p:sldId id="909" r:id="rId17"/>
    <p:sldId id="875" r:id="rId18"/>
    <p:sldId id="900" r:id="rId19"/>
    <p:sldId id="876" r:id="rId20"/>
    <p:sldId id="899" r:id="rId21"/>
    <p:sldId id="860" r:id="rId22"/>
    <p:sldId id="910" r:id="rId23"/>
    <p:sldId id="902" r:id="rId24"/>
    <p:sldId id="903" r:id="rId25"/>
    <p:sldId id="911" r:id="rId26"/>
    <p:sldId id="881" r:id="rId27"/>
    <p:sldId id="905" r:id="rId28"/>
    <p:sldId id="894" r:id="rId29"/>
  </p:sldIdLst>
  <p:sldSz cx="12192000" cy="6858000"/>
  <p:notesSz cx="9296400" cy="70104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Comic Sans MS" panose="030F0702030302020204" pitchFamily="66" charset="0"/>
      <p:regular r:id="rId38"/>
      <p:bold r:id="rId39"/>
      <p:italic r:id="rId40"/>
      <p:boldItalic r:id="rId41"/>
    </p:embeddedFont>
    <p:embeddedFont>
      <p:font typeface="Tahoma" panose="020B0604030504040204" pitchFamily="34" charset="0"/>
      <p:regular r:id="rId42"/>
      <p:bold r:id="rId43"/>
    </p:embeddedFont>
    <p:embeddedFont>
      <p:font typeface="Tw Cen MT" panose="020B0602020104020603" pitchFamily="34" charset="0"/>
      <p:regular r:id="rId44"/>
      <p:bold r:id="rId45"/>
      <p:italic r:id="rId46"/>
      <p:boldItalic r:id="rId47"/>
    </p:embeddedFont>
    <p:embeddedFont>
      <p:font typeface="Verdana" panose="020B0604030504040204" pitchFamily="34" charset="0"/>
      <p:regular r:id="rId48"/>
      <p:bold r:id="rId49"/>
      <p:italic r:id="rId50"/>
      <p:boldItalic r:id="rId51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48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08" userDrawn="1">
          <p15:clr>
            <a:srgbClr val="A4A3A4"/>
          </p15:clr>
        </p15:guide>
        <p15:guide id="2" pos="292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elsie Taylor" initials="CT" lastIdx="2" clrIdx="0">
    <p:extLst>
      <p:ext uri="{19B8F6BF-5375-455C-9EA6-DF929625EA0E}">
        <p15:presenceInfo xmlns:p15="http://schemas.microsoft.com/office/powerpoint/2012/main" userId="S-1-5-21-1215856553-850866806-1230779191-5776" providerId="AD"/>
      </p:ext>
    </p:extLst>
  </p:cmAuthor>
  <p:cmAuthor id="2" name="Adam Jackson" initials="AJ" lastIdx="2" clrIdx="1">
    <p:extLst>
      <p:ext uri="{19B8F6BF-5375-455C-9EA6-DF929625EA0E}">
        <p15:presenceInfo xmlns:p15="http://schemas.microsoft.com/office/powerpoint/2012/main" userId="S-1-5-21-1215856553-850866806-1230779191-540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0975A"/>
    <a:srgbClr val="F57777"/>
    <a:srgbClr val="FFFFA7"/>
    <a:srgbClr val="FF0000"/>
    <a:srgbClr val="009E50"/>
    <a:srgbClr val="000099"/>
    <a:srgbClr val="FFFF69"/>
    <a:srgbClr val="B2DE82"/>
    <a:srgbClr val="FF4747"/>
    <a:srgbClr val="FF9F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149" autoAdjust="0"/>
    <p:restoredTop sz="86667" autoAdjust="0"/>
  </p:normalViewPr>
  <p:slideViewPr>
    <p:cSldViewPr>
      <p:cViewPr varScale="1">
        <p:scale>
          <a:sx n="92" d="100"/>
          <a:sy n="92" d="100"/>
        </p:scale>
        <p:origin x="108" y="84"/>
      </p:cViewPr>
      <p:guideLst>
        <p:guide orient="horz" pos="1248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>
        <p:scale>
          <a:sx n="100" d="100"/>
          <a:sy n="100" d="100"/>
        </p:scale>
        <p:origin x="2784" y="-390"/>
      </p:cViewPr>
      <p:guideLst>
        <p:guide orient="horz" pos="2208"/>
        <p:guide pos="292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4" Type="http://schemas.openxmlformats.org/officeDocument/2006/relationships/font" Target="fonts/font13.fntdata"/><Relationship Id="rId52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20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0" Type="http://schemas.openxmlformats.org/officeDocument/2006/relationships/slide" Target="slides/slide18.xml"/><Relationship Id="rId41" Type="http://schemas.openxmlformats.org/officeDocument/2006/relationships/font" Target="fonts/font10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49" Type="http://schemas.openxmlformats.org/officeDocument/2006/relationships/font" Target="fonts/font18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svfs1\Public%20Folders\Public%20Works\Pavement%20Management\2021\PMP%20Ad-Hoc%20Committee\Committee%20Meetings\Videos\street%20network%20number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svfs1\Public%20Folders\Public%20Works\Pavement%20Management\2021\PMP%20Ad-Hoc%20Committee\Committee%20Meetings\Videos\street%20network%20number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/>
              <a:t>Local Access Streets</a:t>
            </a:r>
          </a:p>
        </c:rich>
      </c:tx>
      <c:layout>
        <c:manualLayout>
          <c:xMode val="edge"/>
          <c:yMode val="edge"/>
          <c:x val="0.33803303998764866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141222184181504"/>
          <c:y val="9.6265951449800297E-2"/>
          <c:w val="0.65277375714065156"/>
          <c:h val="0.74249881966744613"/>
        </c:manualLayout>
      </c:layout>
      <c:lineChart>
        <c:grouping val="standard"/>
        <c:varyColors val="0"/>
        <c:ser>
          <c:idx val="2"/>
          <c:order val="0"/>
          <c:tx>
            <c:strRef>
              <c:f>'PCI budgets'!$C$1</c:f>
              <c:strCache>
                <c:ptCount val="1"/>
                <c:pt idx="0">
                  <c:v>Budget to Maintain PCI
($6.5 M/Yr)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76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8CE-4D00-9B05-6FCFA24BBE04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76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8CE-4D00-9B05-6FCFA24BBE04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76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8CE-4D00-9B05-6FCFA24BBE04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76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8CE-4D00-9B05-6FCFA24BBE0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'PCI budgets'!$A$3:$A$8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</c:numCache>
            </c:numRef>
          </c:cat>
          <c:val>
            <c:numRef>
              <c:f>'PCI budgets'!$C$3:$C$8</c:f>
              <c:numCache>
                <c:formatCode>General</c:formatCode>
                <c:ptCount val="6"/>
                <c:pt idx="0">
                  <c:v>76</c:v>
                </c:pt>
                <c:pt idx="1">
                  <c:v>76.209999999999994</c:v>
                </c:pt>
                <c:pt idx="2">
                  <c:v>76.28</c:v>
                </c:pt>
                <c:pt idx="3">
                  <c:v>76</c:v>
                </c:pt>
                <c:pt idx="4">
                  <c:v>76.180000000000007</c:v>
                </c:pt>
                <c:pt idx="5">
                  <c:v>76.150000000000006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8CE-4D00-9B05-6FCFA24BBE04}"/>
            </c:ext>
          </c:extLst>
        </c:ser>
        <c:ser>
          <c:idx val="0"/>
          <c:order val="1"/>
          <c:tx>
            <c:strRef>
              <c:f>'PCI budgets'!$B$1</c:f>
              <c:strCache>
                <c:ptCount val="1"/>
                <c:pt idx="0">
                  <c:v>Today's Budget
($2 M/Yr)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73</a:t>
                    </a:r>
                  </a:p>
                </c:rich>
              </c:tx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8CE-4D00-9B05-6FCFA24BBE04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71</a:t>
                    </a:r>
                  </a:p>
                </c:rich>
              </c:tx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8CE-4D00-9B05-6FCFA24BBE04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68</a:t>
                    </a:r>
                  </a:p>
                </c:rich>
              </c:tx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8CE-4D00-9B05-6FCFA24BBE04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/>
                      <a:t>65</a:t>
                    </a:r>
                  </a:p>
                </c:rich>
              </c:tx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8CE-4D00-9B05-6FCFA24BBE04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dirty="0"/>
                      <a:t>62</a:t>
                    </a:r>
                  </a:p>
                </c:rich>
              </c:tx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8CE-4D00-9B05-6FCFA24BBE0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'PCI budgets'!$A$3:$A$8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</c:numCache>
            </c:numRef>
          </c:cat>
          <c:val>
            <c:numRef>
              <c:f>'PCI budgets'!$B$3:$B$8</c:f>
              <c:numCache>
                <c:formatCode>General</c:formatCode>
                <c:ptCount val="6"/>
                <c:pt idx="0">
                  <c:v>76</c:v>
                </c:pt>
                <c:pt idx="1">
                  <c:v>73.28</c:v>
                </c:pt>
                <c:pt idx="2">
                  <c:v>70.77</c:v>
                </c:pt>
                <c:pt idx="3">
                  <c:v>68.069999999999993</c:v>
                </c:pt>
                <c:pt idx="4">
                  <c:v>65.260000000000005</c:v>
                </c:pt>
                <c:pt idx="5">
                  <c:v>62.1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8CE-4D00-9B05-6FCFA24BBE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14982751"/>
        <c:axId val="1008906303"/>
      </c:lineChart>
      <c:catAx>
        <c:axId val="1014982751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Years</a:t>
                </a:r>
              </a:p>
              <a:p>
                <a:pPr>
                  <a:defRPr sz="1600"/>
                </a:pPr>
                <a:r>
                  <a:rPr lang="en-US" sz="1600"/>
                  <a:t>(Year</a:t>
                </a:r>
                <a:r>
                  <a:rPr lang="en-US" sz="1600" baseline="0"/>
                  <a:t> 0 is 2021)</a:t>
                </a:r>
                <a:endParaRPr lang="en-US" sz="16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8906303"/>
        <c:crosses val="autoZero"/>
        <c:auto val="1"/>
        <c:lblAlgn val="ctr"/>
        <c:lblOffset val="100"/>
        <c:noMultiLvlLbl val="0"/>
      </c:catAx>
      <c:valAx>
        <c:axId val="1008906303"/>
        <c:scaling>
          <c:orientation val="minMax"/>
          <c:max val="85"/>
          <c:min val="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Pavement</a:t>
                </a:r>
                <a:r>
                  <a:rPr lang="en-US" sz="1800" baseline="0"/>
                  <a:t> Condition Index</a:t>
                </a:r>
                <a:endParaRPr lang="en-US" sz="18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4982751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/>
              <a:t>Arterial</a:t>
            </a:r>
            <a:r>
              <a:rPr lang="en-US" sz="3200" baseline="0"/>
              <a:t> &amp; Collector</a:t>
            </a:r>
            <a:r>
              <a:rPr lang="en-US" sz="3200"/>
              <a:t> Streets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141222184181504"/>
          <c:y val="0.10407965780043386"/>
          <c:w val="0.79663415707352669"/>
          <c:h val="0.74867457846609287"/>
        </c:manualLayout>
      </c:layout>
      <c:lineChart>
        <c:grouping val="standard"/>
        <c:varyColors val="0"/>
        <c:ser>
          <c:idx val="2"/>
          <c:order val="0"/>
          <c:tx>
            <c:strRef>
              <c:f>'PCI budgets'!$D$1</c:f>
              <c:strCache>
                <c:ptCount val="1"/>
                <c:pt idx="0">
                  <c:v>Budget to Maintain PCI
($3.5 M/Yr)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77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1C2-47C4-9FF0-CC6E70FE4D4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'PCI budgets'!$A$3:$A$8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</c:numCache>
            </c:numRef>
          </c:cat>
          <c:val>
            <c:numRef>
              <c:f>'PCI budgets'!$D$3:$D$8</c:f>
              <c:numCache>
                <c:formatCode>General</c:formatCode>
                <c:ptCount val="6"/>
                <c:pt idx="0">
                  <c:v>77</c:v>
                </c:pt>
                <c:pt idx="1">
                  <c:v>77</c:v>
                </c:pt>
                <c:pt idx="2">
                  <c:v>77.489999999999995</c:v>
                </c:pt>
                <c:pt idx="3">
                  <c:v>77</c:v>
                </c:pt>
                <c:pt idx="4">
                  <c:v>77</c:v>
                </c:pt>
                <c:pt idx="5">
                  <c:v>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1C2-47C4-9FF0-CC6E70FE4D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14982751"/>
        <c:axId val="1008906303"/>
      </c:lineChart>
      <c:catAx>
        <c:axId val="1014982751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Years</a:t>
                </a:r>
              </a:p>
              <a:p>
                <a:pPr>
                  <a:defRPr sz="1800"/>
                </a:pPr>
                <a:r>
                  <a:rPr lang="en-US" sz="1800"/>
                  <a:t>(Year</a:t>
                </a:r>
                <a:r>
                  <a:rPr lang="en-US" sz="1800" baseline="0"/>
                  <a:t> 0 is 2021)</a:t>
                </a:r>
                <a:endParaRPr lang="en-US" sz="18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8906303"/>
        <c:crosses val="autoZero"/>
        <c:auto val="1"/>
        <c:lblAlgn val="ctr"/>
        <c:lblOffset val="100"/>
        <c:noMultiLvlLbl val="0"/>
      </c:catAx>
      <c:valAx>
        <c:axId val="1008906303"/>
        <c:scaling>
          <c:orientation val="minMax"/>
          <c:max val="85"/>
          <c:min val="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Pavement</a:t>
                </a:r>
                <a:r>
                  <a:rPr lang="en-US" sz="1800" baseline="0"/>
                  <a:t> Condition Index</a:t>
                </a:r>
                <a:endParaRPr lang="en-US" sz="18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4982751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C939D8C-E984-44F9-A58D-EBB9934C3849}" type="doc">
      <dgm:prSet loTypeId="urn:microsoft.com/office/officeart/2016/7/layout/ChevronBlock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022DEAE-86E7-451B-9E06-BC4D674D0C85}">
      <dgm:prSet/>
      <dgm:spPr/>
      <dgm:t>
        <a:bodyPr/>
        <a:lstStyle/>
        <a:p>
          <a:r>
            <a:rPr lang="en-US"/>
            <a:t>Discuss</a:t>
          </a:r>
        </a:p>
      </dgm:t>
    </dgm:pt>
    <dgm:pt modelId="{34293F70-7A02-4DEC-94C0-AFB130BE94AD}" type="parTrans" cxnId="{7FF2D905-6F12-4F0A-9FBB-C0CE35398070}">
      <dgm:prSet/>
      <dgm:spPr/>
      <dgm:t>
        <a:bodyPr/>
        <a:lstStyle/>
        <a:p>
          <a:endParaRPr lang="en-US"/>
        </a:p>
      </dgm:t>
    </dgm:pt>
    <dgm:pt modelId="{FC2B2813-0BAA-4F85-9205-249359DB3517}" type="sibTrans" cxnId="{7FF2D905-6F12-4F0A-9FBB-C0CE35398070}">
      <dgm:prSet/>
      <dgm:spPr/>
      <dgm:t>
        <a:bodyPr/>
        <a:lstStyle/>
        <a:p>
          <a:endParaRPr lang="en-US"/>
        </a:p>
      </dgm:t>
    </dgm:pt>
    <dgm:pt modelId="{44600CA5-AD8B-4E4D-B442-1986BAC8D005}">
      <dgm:prSet/>
      <dgm:spPr/>
      <dgm:t>
        <a:bodyPr/>
        <a:lstStyle/>
        <a:p>
          <a:pPr algn="ctr"/>
          <a:r>
            <a:rPr lang="en-US" dirty="0"/>
            <a:t>Discuss the different pavement condition ranges</a:t>
          </a:r>
        </a:p>
      </dgm:t>
    </dgm:pt>
    <dgm:pt modelId="{56127012-52AF-48DF-B2DD-0DF1953CAE3C}" type="parTrans" cxnId="{25B8599F-C6B0-4069-8CA9-90134E9FBB87}">
      <dgm:prSet/>
      <dgm:spPr/>
      <dgm:t>
        <a:bodyPr/>
        <a:lstStyle/>
        <a:p>
          <a:endParaRPr lang="en-US"/>
        </a:p>
      </dgm:t>
    </dgm:pt>
    <dgm:pt modelId="{0A24B77E-F7E3-454D-A2D4-6D60FD798505}" type="sibTrans" cxnId="{25B8599F-C6B0-4069-8CA9-90134E9FBB87}">
      <dgm:prSet/>
      <dgm:spPr/>
      <dgm:t>
        <a:bodyPr/>
        <a:lstStyle/>
        <a:p>
          <a:endParaRPr lang="en-US"/>
        </a:p>
      </dgm:t>
    </dgm:pt>
    <dgm:pt modelId="{EB548D2D-FAF2-4F02-AFD4-8E43D33AEF1B}">
      <dgm:prSet/>
      <dgm:spPr/>
      <dgm:t>
        <a:bodyPr/>
        <a:lstStyle/>
        <a:p>
          <a:r>
            <a:rPr lang="en-US"/>
            <a:t>Review</a:t>
          </a:r>
        </a:p>
      </dgm:t>
    </dgm:pt>
    <dgm:pt modelId="{D8A294C8-82AF-4E82-94AE-4BB857BBB88F}" type="parTrans" cxnId="{44725920-AA9A-4F32-B584-A01B2559F8FD}">
      <dgm:prSet/>
      <dgm:spPr/>
      <dgm:t>
        <a:bodyPr/>
        <a:lstStyle/>
        <a:p>
          <a:endParaRPr lang="en-US"/>
        </a:p>
      </dgm:t>
    </dgm:pt>
    <dgm:pt modelId="{87BDEBD4-2B17-451B-9DFC-7C32E5A62E65}" type="sibTrans" cxnId="{44725920-AA9A-4F32-B584-A01B2559F8FD}">
      <dgm:prSet/>
      <dgm:spPr/>
      <dgm:t>
        <a:bodyPr/>
        <a:lstStyle/>
        <a:p>
          <a:endParaRPr lang="en-US"/>
        </a:p>
      </dgm:t>
    </dgm:pt>
    <dgm:pt modelId="{529C64F8-64B5-4CC7-B14D-04C9B2523C19}">
      <dgm:prSet custT="1"/>
      <dgm:spPr/>
      <dgm:t>
        <a:bodyPr/>
        <a:lstStyle/>
        <a:p>
          <a:pPr algn="ctr"/>
          <a:r>
            <a:rPr lang="en-US" sz="1800" dirty="0"/>
            <a:t>Review different “treatment” or “repair” methods (historical &amp; future) </a:t>
          </a:r>
        </a:p>
      </dgm:t>
    </dgm:pt>
    <dgm:pt modelId="{6DE31876-437B-477A-B0B7-15F3AF5FC3A2}" type="parTrans" cxnId="{09B861F7-8D34-481F-BC0B-A8ECCA63D4B9}">
      <dgm:prSet/>
      <dgm:spPr/>
      <dgm:t>
        <a:bodyPr/>
        <a:lstStyle/>
        <a:p>
          <a:endParaRPr lang="en-US"/>
        </a:p>
      </dgm:t>
    </dgm:pt>
    <dgm:pt modelId="{CF064AA3-EFB1-42FF-98C9-3EBE53FB3B2C}" type="sibTrans" cxnId="{09B861F7-8D34-481F-BC0B-A8ECCA63D4B9}">
      <dgm:prSet/>
      <dgm:spPr/>
      <dgm:t>
        <a:bodyPr/>
        <a:lstStyle/>
        <a:p>
          <a:endParaRPr lang="en-US"/>
        </a:p>
      </dgm:t>
    </dgm:pt>
    <dgm:pt modelId="{500B0C66-51B6-4CF8-9EFC-68D2FEA18281}">
      <dgm:prSet/>
      <dgm:spPr/>
      <dgm:t>
        <a:bodyPr/>
        <a:lstStyle/>
        <a:p>
          <a:pPr algn="ctr"/>
          <a:r>
            <a:rPr lang="en-US" sz="1600" dirty="0"/>
            <a:t>Lower cost treatments with shorter life-cycles versus</a:t>
          </a:r>
        </a:p>
      </dgm:t>
    </dgm:pt>
    <dgm:pt modelId="{29E4D2AC-EDDA-4781-9CBB-C25635BDD9E8}" type="parTrans" cxnId="{2B046675-2B99-4DD7-99C0-452C93F1FE0E}">
      <dgm:prSet/>
      <dgm:spPr/>
      <dgm:t>
        <a:bodyPr/>
        <a:lstStyle/>
        <a:p>
          <a:endParaRPr lang="en-US"/>
        </a:p>
      </dgm:t>
    </dgm:pt>
    <dgm:pt modelId="{D6281524-6B43-4899-B361-330F3FBD1596}" type="sibTrans" cxnId="{2B046675-2B99-4DD7-99C0-452C93F1FE0E}">
      <dgm:prSet/>
      <dgm:spPr/>
      <dgm:t>
        <a:bodyPr/>
        <a:lstStyle/>
        <a:p>
          <a:endParaRPr lang="en-US"/>
        </a:p>
      </dgm:t>
    </dgm:pt>
    <dgm:pt modelId="{CEDEA133-7E56-4B58-A891-0836F1E99EEA}">
      <dgm:prSet/>
      <dgm:spPr/>
      <dgm:t>
        <a:bodyPr/>
        <a:lstStyle/>
        <a:p>
          <a:pPr algn="ctr"/>
          <a:r>
            <a:rPr lang="en-US" sz="1600" dirty="0"/>
            <a:t>Higher cost treatments with longer life-cycles</a:t>
          </a:r>
        </a:p>
      </dgm:t>
    </dgm:pt>
    <dgm:pt modelId="{9F9DFFB1-C8A3-4BCA-90D0-3F0D66F1DE56}" type="parTrans" cxnId="{9CFAA74F-7D4E-42F8-AE03-918E08033035}">
      <dgm:prSet/>
      <dgm:spPr/>
      <dgm:t>
        <a:bodyPr/>
        <a:lstStyle/>
        <a:p>
          <a:endParaRPr lang="en-US"/>
        </a:p>
      </dgm:t>
    </dgm:pt>
    <dgm:pt modelId="{FB7CA955-469F-4F9E-807F-75E8946770E5}" type="sibTrans" cxnId="{9CFAA74F-7D4E-42F8-AE03-918E08033035}">
      <dgm:prSet/>
      <dgm:spPr/>
      <dgm:t>
        <a:bodyPr/>
        <a:lstStyle/>
        <a:p>
          <a:endParaRPr lang="en-US"/>
        </a:p>
      </dgm:t>
    </dgm:pt>
    <dgm:pt modelId="{F0E32A43-0C14-4A53-B592-52636F153CFF}">
      <dgm:prSet/>
      <dgm:spPr/>
      <dgm:t>
        <a:bodyPr/>
        <a:lstStyle/>
        <a:p>
          <a:r>
            <a:rPr lang="en-US"/>
            <a:t>Review</a:t>
          </a:r>
        </a:p>
      </dgm:t>
    </dgm:pt>
    <dgm:pt modelId="{54875C44-846E-4225-BC69-EF5335E45215}" type="parTrans" cxnId="{6FE195FC-D9BA-4A6E-912B-4B354EA3F4BA}">
      <dgm:prSet/>
      <dgm:spPr/>
      <dgm:t>
        <a:bodyPr/>
        <a:lstStyle/>
        <a:p>
          <a:endParaRPr lang="en-US"/>
        </a:p>
      </dgm:t>
    </dgm:pt>
    <dgm:pt modelId="{E1A3A8E8-325C-4CD5-9E49-47227BEAE7D6}" type="sibTrans" cxnId="{6FE195FC-D9BA-4A6E-912B-4B354EA3F4BA}">
      <dgm:prSet/>
      <dgm:spPr/>
      <dgm:t>
        <a:bodyPr/>
        <a:lstStyle/>
        <a:p>
          <a:endParaRPr lang="en-US"/>
        </a:p>
      </dgm:t>
    </dgm:pt>
    <dgm:pt modelId="{728BA449-C171-4084-A6A1-7C4F422286A3}">
      <dgm:prSet/>
      <dgm:spPr/>
      <dgm:t>
        <a:bodyPr/>
        <a:lstStyle/>
        <a:p>
          <a:pPr algn="ctr"/>
          <a:r>
            <a:rPr lang="en-US" dirty="0"/>
            <a:t>Review how pavement condition &amp; treatment types affect cost</a:t>
          </a:r>
        </a:p>
      </dgm:t>
    </dgm:pt>
    <dgm:pt modelId="{056BF224-147E-41BA-9BD1-3EED9D1C57B7}" type="parTrans" cxnId="{1347C85B-8679-4939-A0D5-B10627073DA8}">
      <dgm:prSet/>
      <dgm:spPr/>
      <dgm:t>
        <a:bodyPr/>
        <a:lstStyle/>
        <a:p>
          <a:endParaRPr lang="en-US"/>
        </a:p>
      </dgm:t>
    </dgm:pt>
    <dgm:pt modelId="{73A7F3BF-FE74-4BE5-B4EB-C2E02AB2C93A}" type="sibTrans" cxnId="{1347C85B-8679-4939-A0D5-B10627073DA8}">
      <dgm:prSet/>
      <dgm:spPr/>
      <dgm:t>
        <a:bodyPr/>
        <a:lstStyle/>
        <a:p>
          <a:endParaRPr lang="en-US"/>
        </a:p>
      </dgm:t>
    </dgm:pt>
    <dgm:pt modelId="{EA27219C-2284-4C0A-A4D7-1569AB62FC30}">
      <dgm:prSet/>
      <dgm:spPr/>
      <dgm:t>
        <a:bodyPr/>
        <a:lstStyle/>
        <a:p>
          <a:pPr algn="ctr"/>
          <a:endParaRPr lang="en-US" sz="1600" dirty="0"/>
        </a:p>
      </dgm:t>
    </dgm:pt>
    <dgm:pt modelId="{AE56BB46-C9CE-4884-B7AE-9242C8ECEF14}" type="parTrans" cxnId="{F82817D5-39A7-4678-8C0A-765B616EE8E2}">
      <dgm:prSet/>
      <dgm:spPr/>
      <dgm:t>
        <a:bodyPr/>
        <a:lstStyle/>
        <a:p>
          <a:endParaRPr lang="en-US"/>
        </a:p>
      </dgm:t>
    </dgm:pt>
    <dgm:pt modelId="{58B3CF09-DB62-466D-94F1-9B0BF13F889D}" type="sibTrans" cxnId="{F82817D5-39A7-4678-8C0A-765B616EE8E2}">
      <dgm:prSet/>
      <dgm:spPr/>
      <dgm:t>
        <a:bodyPr/>
        <a:lstStyle/>
        <a:p>
          <a:endParaRPr lang="en-US"/>
        </a:p>
      </dgm:t>
    </dgm:pt>
    <dgm:pt modelId="{70F3A3AE-7414-4815-8216-B08213BAD5E8}" type="pres">
      <dgm:prSet presAssocID="{8C939D8C-E984-44F9-A58D-EBB9934C3849}" presName="Name0" presStyleCnt="0">
        <dgm:presLayoutVars>
          <dgm:dir/>
          <dgm:animLvl val="lvl"/>
          <dgm:resizeHandles val="exact"/>
        </dgm:presLayoutVars>
      </dgm:prSet>
      <dgm:spPr/>
    </dgm:pt>
    <dgm:pt modelId="{DC06788D-44E4-4D2E-BB23-703599D57ED7}" type="pres">
      <dgm:prSet presAssocID="{9022DEAE-86E7-451B-9E06-BC4D674D0C85}" presName="composite" presStyleCnt="0"/>
      <dgm:spPr/>
    </dgm:pt>
    <dgm:pt modelId="{2D873B91-6D4D-4D51-BA80-22FED4D5DF33}" type="pres">
      <dgm:prSet presAssocID="{9022DEAE-86E7-451B-9E06-BC4D674D0C85}" presName="parTx" presStyleLbl="alignNode1" presStyleIdx="0" presStyleCnt="3">
        <dgm:presLayoutVars>
          <dgm:chMax val="0"/>
          <dgm:chPref val="0"/>
        </dgm:presLayoutVars>
      </dgm:prSet>
      <dgm:spPr/>
    </dgm:pt>
    <dgm:pt modelId="{342C19BC-17C7-4095-BBA6-E6BC84205F3E}" type="pres">
      <dgm:prSet presAssocID="{9022DEAE-86E7-451B-9E06-BC4D674D0C85}" presName="desTx" presStyleLbl="alignAccFollowNode1" presStyleIdx="0" presStyleCnt="3">
        <dgm:presLayoutVars/>
      </dgm:prSet>
      <dgm:spPr/>
    </dgm:pt>
    <dgm:pt modelId="{B4555690-E45A-42DD-BD0C-53624083B701}" type="pres">
      <dgm:prSet presAssocID="{FC2B2813-0BAA-4F85-9205-249359DB3517}" presName="space" presStyleCnt="0"/>
      <dgm:spPr/>
    </dgm:pt>
    <dgm:pt modelId="{224D6357-DFC5-4B7A-BADC-351B9AEB819A}" type="pres">
      <dgm:prSet presAssocID="{EB548D2D-FAF2-4F02-AFD4-8E43D33AEF1B}" presName="composite" presStyleCnt="0"/>
      <dgm:spPr/>
    </dgm:pt>
    <dgm:pt modelId="{7ACFDE6D-3E64-41E0-ABFA-D98526EBE94D}" type="pres">
      <dgm:prSet presAssocID="{EB548D2D-FAF2-4F02-AFD4-8E43D33AEF1B}" presName="parTx" presStyleLbl="alignNode1" presStyleIdx="1" presStyleCnt="3">
        <dgm:presLayoutVars>
          <dgm:chMax val="0"/>
          <dgm:chPref val="0"/>
        </dgm:presLayoutVars>
      </dgm:prSet>
      <dgm:spPr/>
    </dgm:pt>
    <dgm:pt modelId="{428DF1B9-44C4-4809-A298-9DDCD8B084C4}" type="pres">
      <dgm:prSet presAssocID="{EB548D2D-FAF2-4F02-AFD4-8E43D33AEF1B}" presName="desTx" presStyleLbl="alignAccFollowNode1" presStyleIdx="1" presStyleCnt="3">
        <dgm:presLayoutVars/>
      </dgm:prSet>
      <dgm:spPr/>
    </dgm:pt>
    <dgm:pt modelId="{5EFBB97B-D3D2-4395-9B06-BC03899BCF88}" type="pres">
      <dgm:prSet presAssocID="{87BDEBD4-2B17-451B-9DFC-7C32E5A62E65}" presName="space" presStyleCnt="0"/>
      <dgm:spPr/>
    </dgm:pt>
    <dgm:pt modelId="{5C8F8A7A-9F59-4B54-A9A2-DBBD55A4EAE2}" type="pres">
      <dgm:prSet presAssocID="{F0E32A43-0C14-4A53-B592-52636F153CFF}" presName="composite" presStyleCnt="0"/>
      <dgm:spPr/>
    </dgm:pt>
    <dgm:pt modelId="{95216C0C-1AD8-401C-B1C0-E35B35E221FC}" type="pres">
      <dgm:prSet presAssocID="{F0E32A43-0C14-4A53-B592-52636F153CFF}" presName="parTx" presStyleLbl="alignNode1" presStyleIdx="2" presStyleCnt="3">
        <dgm:presLayoutVars>
          <dgm:chMax val="0"/>
          <dgm:chPref val="0"/>
        </dgm:presLayoutVars>
      </dgm:prSet>
      <dgm:spPr/>
    </dgm:pt>
    <dgm:pt modelId="{CD338F13-DDFF-4339-ADD6-8D9F31EE2D9F}" type="pres">
      <dgm:prSet presAssocID="{F0E32A43-0C14-4A53-B592-52636F153CFF}" presName="desTx" presStyleLbl="alignAccFollowNode1" presStyleIdx="2" presStyleCnt="3">
        <dgm:presLayoutVars/>
      </dgm:prSet>
      <dgm:spPr/>
    </dgm:pt>
  </dgm:ptLst>
  <dgm:cxnLst>
    <dgm:cxn modelId="{7FF2D905-6F12-4F0A-9FBB-C0CE35398070}" srcId="{8C939D8C-E984-44F9-A58D-EBB9934C3849}" destId="{9022DEAE-86E7-451B-9E06-BC4D674D0C85}" srcOrd="0" destOrd="0" parTransId="{34293F70-7A02-4DEC-94C0-AFB130BE94AD}" sibTransId="{FC2B2813-0BAA-4F85-9205-249359DB3517}"/>
    <dgm:cxn modelId="{66F3A50D-F2F0-4D24-A2C6-72DB8E5FA6DE}" type="presOf" srcId="{EA27219C-2284-4C0A-A4D7-1569AB62FC30}" destId="{428DF1B9-44C4-4809-A298-9DDCD8B084C4}" srcOrd="0" destOrd="2" presId="urn:microsoft.com/office/officeart/2016/7/layout/ChevronBlockProcess"/>
    <dgm:cxn modelId="{35A6A70F-C361-4697-9D22-1D05F02C0277}" type="presOf" srcId="{8C939D8C-E984-44F9-A58D-EBB9934C3849}" destId="{70F3A3AE-7414-4815-8216-B08213BAD5E8}" srcOrd="0" destOrd="0" presId="urn:microsoft.com/office/officeart/2016/7/layout/ChevronBlockProcess"/>
    <dgm:cxn modelId="{44725920-AA9A-4F32-B584-A01B2559F8FD}" srcId="{8C939D8C-E984-44F9-A58D-EBB9934C3849}" destId="{EB548D2D-FAF2-4F02-AFD4-8E43D33AEF1B}" srcOrd="1" destOrd="0" parTransId="{D8A294C8-82AF-4E82-94AE-4BB857BBB88F}" sibTransId="{87BDEBD4-2B17-451B-9DFC-7C32E5A62E65}"/>
    <dgm:cxn modelId="{95828624-EBEB-438E-B6AB-F5D601A342AB}" type="presOf" srcId="{CEDEA133-7E56-4B58-A891-0836F1E99EEA}" destId="{428DF1B9-44C4-4809-A298-9DDCD8B084C4}" srcOrd="0" destOrd="3" presId="urn:microsoft.com/office/officeart/2016/7/layout/ChevronBlockProcess"/>
    <dgm:cxn modelId="{1347C85B-8679-4939-A0D5-B10627073DA8}" srcId="{F0E32A43-0C14-4A53-B592-52636F153CFF}" destId="{728BA449-C171-4084-A6A1-7C4F422286A3}" srcOrd="0" destOrd="0" parTransId="{056BF224-147E-41BA-9BD1-3EED9D1C57B7}" sibTransId="{73A7F3BF-FE74-4BE5-B4EB-C2E02AB2C93A}"/>
    <dgm:cxn modelId="{BD8CFD45-C99C-41EE-BADD-30E5E60410AC}" type="presOf" srcId="{F0E32A43-0C14-4A53-B592-52636F153CFF}" destId="{95216C0C-1AD8-401C-B1C0-E35B35E221FC}" srcOrd="0" destOrd="0" presId="urn:microsoft.com/office/officeart/2016/7/layout/ChevronBlockProcess"/>
    <dgm:cxn modelId="{2D20CF66-E399-462D-B317-EFEFB8D33E9A}" type="presOf" srcId="{44600CA5-AD8B-4E4D-B442-1986BAC8D005}" destId="{342C19BC-17C7-4095-BBA6-E6BC84205F3E}" srcOrd="0" destOrd="0" presId="urn:microsoft.com/office/officeart/2016/7/layout/ChevronBlockProcess"/>
    <dgm:cxn modelId="{5D0AC66C-5208-475A-BCB6-95AD929594BB}" type="presOf" srcId="{9022DEAE-86E7-451B-9E06-BC4D674D0C85}" destId="{2D873B91-6D4D-4D51-BA80-22FED4D5DF33}" srcOrd="0" destOrd="0" presId="urn:microsoft.com/office/officeart/2016/7/layout/ChevronBlockProcess"/>
    <dgm:cxn modelId="{9CFAA74F-7D4E-42F8-AE03-918E08033035}" srcId="{EA27219C-2284-4C0A-A4D7-1569AB62FC30}" destId="{CEDEA133-7E56-4B58-A891-0836F1E99EEA}" srcOrd="0" destOrd="0" parTransId="{9F9DFFB1-C8A3-4BCA-90D0-3F0D66F1DE56}" sibTransId="{FB7CA955-469F-4F9E-807F-75E8946770E5}"/>
    <dgm:cxn modelId="{2B046675-2B99-4DD7-99C0-452C93F1FE0E}" srcId="{529C64F8-64B5-4CC7-B14D-04C9B2523C19}" destId="{500B0C66-51B6-4CF8-9EFC-68D2FEA18281}" srcOrd="0" destOrd="0" parTransId="{29E4D2AC-EDDA-4781-9CBB-C25635BDD9E8}" sibTransId="{D6281524-6B43-4899-B361-330F3FBD1596}"/>
    <dgm:cxn modelId="{25B8599F-C6B0-4069-8CA9-90134E9FBB87}" srcId="{9022DEAE-86E7-451B-9E06-BC4D674D0C85}" destId="{44600CA5-AD8B-4E4D-B442-1986BAC8D005}" srcOrd="0" destOrd="0" parTransId="{56127012-52AF-48DF-B2DD-0DF1953CAE3C}" sibTransId="{0A24B77E-F7E3-454D-A2D4-6D60FD798505}"/>
    <dgm:cxn modelId="{539A47A7-B54F-46E4-B59C-44DA57839BEC}" type="presOf" srcId="{529C64F8-64B5-4CC7-B14D-04C9B2523C19}" destId="{428DF1B9-44C4-4809-A298-9DDCD8B084C4}" srcOrd="0" destOrd="0" presId="urn:microsoft.com/office/officeart/2016/7/layout/ChevronBlockProcess"/>
    <dgm:cxn modelId="{F82817D5-39A7-4678-8C0A-765B616EE8E2}" srcId="{EB548D2D-FAF2-4F02-AFD4-8E43D33AEF1B}" destId="{EA27219C-2284-4C0A-A4D7-1569AB62FC30}" srcOrd="1" destOrd="0" parTransId="{AE56BB46-C9CE-4884-B7AE-9242C8ECEF14}" sibTransId="{58B3CF09-DB62-466D-94F1-9B0BF13F889D}"/>
    <dgm:cxn modelId="{194A80D6-42BE-4054-876D-97BEC7184F67}" type="presOf" srcId="{728BA449-C171-4084-A6A1-7C4F422286A3}" destId="{CD338F13-DDFF-4339-ADD6-8D9F31EE2D9F}" srcOrd="0" destOrd="0" presId="urn:microsoft.com/office/officeart/2016/7/layout/ChevronBlockProcess"/>
    <dgm:cxn modelId="{2FE898E4-CAE5-4AB2-A336-CE5AD3FCC87E}" type="presOf" srcId="{EB548D2D-FAF2-4F02-AFD4-8E43D33AEF1B}" destId="{7ACFDE6D-3E64-41E0-ABFA-D98526EBE94D}" srcOrd="0" destOrd="0" presId="urn:microsoft.com/office/officeart/2016/7/layout/ChevronBlockProcess"/>
    <dgm:cxn modelId="{3A5CA3F6-61B7-4A30-92D9-1D9219337843}" type="presOf" srcId="{500B0C66-51B6-4CF8-9EFC-68D2FEA18281}" destId="{428DF1B9-44C4-4809-A298-9DDCD8B084C4}" srcOrd="0" destOrd="1" presId="urn:microsoft.com/office/officeart/2016/7/layout/ChevronBlockProcess"/>
    <dgm:cxn modelId="{09B861F7-8D34-481F-BC0B-A8ECCA63D4B9}" srcId="{EB548D2D-FAF2-4F02-AFD4-8E43D33AEF1B}" destId="{529C64F8-64B5-4CC7-B14D-04C9B2523C19}" srcOrd="0" destOrd="0" parTransId="{6DE31876-437B-477A-B0B7-15F3AF5FC3A2}" sibTransId="{CF064AA3-EFB1-42FF-98C9-3EBE53FB3B2C}"/>
    <dgm:cxn modelId="{6FE195FC-D9BA-4A6E-912B-4B354EA3F4BA}" srcId="{8C939D8C-E984-44F9-A58D-EBB9934C3849}" destId="{F0E32A43-0C14-4A53-B592-52636F153CFF}" srcOrd="2" destOrd="0" parTransId="{54875C44-846E-4225-BC69-EF5335E45215}" sibTransId="{E1A3A8E8-325C-4CD5-9E49-47227BEAE7D6}"/>
    <dgm:cxn modelId="{7C195A4D-A28F-497B-81B5-CAA36B726723}" type="presParOf" srcId="{70F3A3AE-7414-4815-8216-B08213BAD5E8}" destId="{DC06788D-44E4-4D2E-BB23-703599D57ED7}" srcOrd="0" destOrd="0" presId="urn:microsoft.com/office/officeart/2016/7/layout/ChevronBlockProcess"/>
    <dgm:cxn modelId="{F42BBB4A-477C-404C-8711-F59C1DD200E0}" type="presParOf" srcId="{DC06788D-44E4-4D2E-BB23-703599D57ED7}" destId="{2D873B91-6D4D-4D51-BA80-22FED4D5DF33}" srcOrd="0" destOrd="0" presId="urn:microsoft.com/office/officeart/2016/7/layout/ChevronBlockProcess"/>
    <dgm:cxn modelId="{7521E7F6-C9C5-4370-9DE0-208F321AF805}" type="presParOf" srcId="{DC06788D-44E4-4D2E-BB23-703599D57ED7}" destId="{342C19BC-17C7-4095-BBA6-E6BC84205F3E}" srcOrd="1" destOrd="0" presId="urn:microsoft.com/office/officeart/2016/7/layout/ChevronBlockProcess"/>
    <dgm:cxn modelId="{7294B86E-4E16-4666-91D4-19F3FB859AB7}" type="presParOf" srcId="{70F3A3AE-7414-4815-8216-B08213BAD5E8}" destId="{B4555690-E45A-42DD-BD0C-53624083B701}" srcOrd="1" destOrd="0" presId="urn:microsoft.com/office/officeart/2016/7/layout/ChevronBlockProcess"/>
    <dgm:cxn modelId="{9D8128C1-8BE1-4D1B-9E0E-4F00AF281644}" type="presParOf" srcId="{70F3A3AE-7414-4815-8216-B08213BAD5E8}" destId="{224D6357-DFC5-4B7A-BADC-351B9AEB819A}" srcOrd="2" destOrd="0" presId="urn:microsoft.com/office/officeart/2016/7/layout/ChevronBlockProcess"/>
    <dgm:cxn modelId="{8C05D379-DB2F-449D-98A4-A0B8D1BEA98D}" type="presParOf" srcId="{224D6357-DFC5-4B7A-BADC-351B9AEB819A}" destId="{7ACFDE6D-3E64-41E0-ABFA-D98526EBE94D}" srcOrd="0" destOrd="0" presId="urn:microsoft.com/office/officeart/2016/7/layout/ChevronBlockProcess"/>
    <dgm:cxn modelId="{40AC5DBC-F1D3-435A-BF42-F57BEFB0BCB5}" type="presParOf" srcId="{224D6357-DFC5-4B7A-BADC-351B9AEB819A}" destId="{428DF1B9-44C4-4809-A298-9DDCD8B084C4}" srcOrd="1" destOrd="0" presId="urn:microsoft.com/office/officeart/2016/7/layout/ChevronBlockProcess"/>
    <dgm:cxn modelId="{EF2E897E-7114-4EC0-8E61-3DF635A447BE}" type="presParOf" srcId="{70F3A3AE-7414-4815-8216-B08213BAD5E8}" destId="{5EFBB97B-D3D2-4395-9B06-BC03899BCF88}" srcOrd="3" destOrd="0" presId="urn:microsoft.com/office/officeart/2016/7/layout/ChevronBlockProcess"/>
    <dgm:cxn modelId="{484BE35C-033E-48E7-8FAE-B410ECB9BC46}" type="presParOf" srcId="{70F3A3AE-7414-4815-8216-B08213BAD5E8}" destId="{5C8F8A7A-9F59-4B54-A9A2-DBBD55A4EAE2}" srcOrd="4" destOrd="0" presId="urn:microsoft.com/office/officeart/2016/7/layout/ChevronBlockProcess"/>
    <dgm:cxn modelId="{EBE06E4A-D3AC-4CD1-A6F1-BBD39ACCA2C8}" type="presParOf" srcId="{5C8F8A7A-9F59-4B54-A9A2-DBBD55A4EAE2}" destId="{95216C0C-1AD8-401C-B1C0-E35B35E221FC}" srcOrd="0" destOrd="0" presId="urn:microsoft.com/office/officeart/2016/7/layout/ChevronBlockProcess"/>
    <dgm:cxn modelId="{E8CF6D84-A137-4E32-804B-17D409ED0104}" type="presParOf" srcId="{5C8F8A7A-9F59-4B54-A9A2-DBBD55A4EAE2}" destId="{CD338F13-DDFF-4339-ADD6-8D9F31EE2D9F}" srcOrd="1" destOrd="0" presId="urn:microsoft.com/office/officeart/2016/7/layout/ChevronBlock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6C40952-9F5E-4E9A-96B5-214A63B79F9A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AEA5B22-9A4B-43B2-98AC-0CAC23B736CF}">
      <dgm:prSet phldrT="[Text]" custT="1"/>
      <dgm:spPr/>
      <dgm:t>
        <a:bodyPr/>
        <a:lstStyle/>
        <a:p>
          <a:pPr>
            <a:buClrTx/>
          </a:pPr>
          <a:r>
            <a:rPr lang="en-US" altLang="en-US" sz="1400" dirty="0"/>
            <a:t>What is the condition of the pavement?</a:t>
          </a:r>
          <a:endParaRPr lang="en-US" sz="1400" dirty="0"/>
        </a:p>
      </dgm:t>
    </dgm:pt>
    <dgm:pt modelId="{840DDA99-3759-4571-ABF5-C55542B7B355}" type="parTrans" cxnId="{9A9E5B16-90E2-4FD0-B12D-5726EF0E64AF}">
      <dgm:prSet/>
      <dgm:spPr/>
      <dgm:t>
        <a:bodyPr/>
        <a:lstStyle/>
        <a:p>
          <a:endParaRPr lang="en-US" sz="4000"/>
        </a:p>
      </dgm:t>
    </dgm:pt>
    <dgm:pt modelId="{368E3BDA-D186-4052-B730-16CB9E9721ED}" type="sibTrans" cxnId="{9A9E5B16-90E2-4FD0-B12D-5726EF0E64AF}">
      <dgm:prSet custT="1"/>
      <dgm:spPr/>
      <dgm:t>
        <a:bodyPr/>
        <a:lstStyle/>
        <a:p>
          <a:endParaRPr lang="en-US" sz="4000"/>
        </a:p>
      </dgm:t>
    </dgm:pt>
    <dgm:pt modelId="{2869E90B-75EE-4FA1-B966-66E051C1F69F}">
      <dgm:prSet phldrT="[Text]" custT="1"/>
      <dgm:spPr/>
      <dgm:t>
        <a:bodyPr/>
        <a:lstStyle/>
        <a:p>
          <a:pPr>
            <a:buClrTx/>
          </a:pPr>
          <a:r>
            <a:rPr lang="en-US" altLang="en-US" sz="1400" dirty="0"/>
            <a:t>What is the best “treatment” to extend the pavement life most effectively?</a:t>
          </a:r>
          <a:endParaRPr lang="en-US" sz="1400" dirty="0"/>
        </a:p>
      </dgm:t>
    </dgm:pt>
    <dgm:pt modelId="{5E3F2415-05DF-403D-B854-465C3A0D3B10}" type="parTrans" cxnId="{0A7C54F7-A0FF-4881-932E-99F416A01E27}">
      <dgm:prSet/>
      <dgm:spPr/>
      <dgm:t>
        <a:bodyPr/>
        <a:lstStyle/>
        <a:p>
          <a:endParaRPr lang="en-US" sz="4000"/>
        </a:p>
      </dgm:t>
    </dgm:pt>
    <dgm:pt modelId="{73EB2772-F2D1-44CB-BA2D-0F4BC33B61F1}" type="sibTrans" cxnId="{0A7C54F7-A0FF-4881-932E-99F416A01E27}">
      <dgm:prSet custT="1"/>
      <dgm:spPr/>
      <dgm:t>
        <a:bodyPr/>
        <a:lstStyle/>
        <a:p>
          <a:endParaRPr lang="en-US" sz="4000"/>
        </a:p>
      </dgm:t>
    </dgm:pt>
    <dgm:pt modelId="{ED360ADC-8C06-4EE4-89B4-A95DA4C50D6C}">
      <dgm:prSet phldrT="[Text]" custT="1"/>
      <dgm:spPr/>
      <dgm:t>
        <a:bodyPr/>
        <a:lstStyle/>
        <a:p>
          <a:pPr>
            <a:buClrTx/>
          </a:pPr>
          <a:r>
            <a:rPr lang="en-US" altLang="en-US" sz="1400" dirty="0"/>
            <a:t>What is our condition goal and available budget?</a:t>
          </a:r>
          <a:endParaRPr lang="en-US" sz="1400" dirty="0"/>
        </a:p>
      </dgm:t>
    </dgm:pt>
    <dgm:pt modelId="{C31EDA3A-9377-4AC7-8852-2633761D1286}" type="parTrans" cxnId="{52FC9A17-421D-42E1-95AB-8765A7290152}">
      <dgm:prSet/>
      <dgm:spPr/>
      <dgm:t>
        <a:bodyPr/>
        <a:lstStyle/>
        <a:p>
          <a:endParaRPr lang="en-US" sz="4000"/>
        </a:p>
      </dgm:t>
    </dgm:pt>
    <dgm:pt modelId="{4C3DDEC9-54C3-4349-B619-58562FF625DA}" type="sibTrans" cxnId="{52FC9A17-421D-42E1-95AB-8765A7290152}">
      <dgm:prSet custT="1"/>
      <dgm:spPr/>
      <dgm:t>
        <a:bodyPr/>
        <a:lstStyle/>
        <a:p>
          <a:endParaRPr lang="en-US" sz="4000"/>
        </a:p>
      </dgm:t>
    </dgm:pt>
    <dgm:pt modelId="{E82AE9AA-CDC9-457D-81DD-4F9D72B642AA}">
      <dgm:prSet phldrT="[Text]" custT="1"/>
      <dgm:spPr/>
      <dgm:t>
        <a:bodyPr/>
        <a:lstStyle/>
        <a:p>
          <a:pPr>
            <a:buClrTx/>
          </a:pPr>
          <a:r>
            <a:rPr lang="en-US" altLang="en-US" sz="1400" dirty="0"/>
            <a:t>Which streets should be prioritized to maximize benefit?</a:t>
          </a:r>
          <a:endParaRPr lang="en-US" sz="1400" dirty="0"/>
        </a:p>
      </dgm:t>
    </dgm:pt>
    <dgm:pt modelId="{C7F448CB-EDCC-4088-9215-0818B6B49755}" type="parTrans" cxnId="{9980E342-F400-4EC6-B868-2F74ED457283}">
      <dgm:prSet/>
      <dgm:spPr/>
      <dgm:t>
        <a:bodyPr/>
        <a:lstStyle/>
        <a:p>
          <a:endParaRPr lang="en-US" sz="4000"/>
        </a:p>
      </dgm:t>
    </dgm:pt>
    <dgm:pt modelId="{CE4C5B38-AEC2-4C5E-8C97-7429D1003042}" type="sibTrans" cxnId="{9980E342-F400-4EC6-B868-2F74ED457283}">
      <dgm:prSet custT="1"/>
      <dgm:spPr/>
      <dgm:t>
        <a:bodyPr/>
        <a:lstStyle/>
        <a:p>
          <a:endParaRPr lang="en-US" sz="4000"/>
        </a:p>
      </dgm:t>
    </dgm:pt>
    <dgm:pt modelId="{9876B0A8-FCD9-4CC1-9BA8-B2AB612B5E0A}">
      <dgm:prSet phldrT="[Text]" custT="1"/>
      <dgm:spPr/>
      <dgm:t>
        <a:bodyPr/>
        <a:lstStyle/>
        <a:p>
          <a:pPr>
            <a:buClrTx/>
            <a:buFont typeface="Wingdings" panose="05000000000000000000" pitchFamily="2" charset="2"/>
            <a:buChar char="Ø"/>
          </a:pPr>
          <a:r>
            <a:rPr lang="en-US" altLang="en-US" sz="1400" u="sng" dirty="0"/>
            <a:t>Prioritized project list generated</a:t>
          </a:r>
          <a:endParaRPr lang="en-US" sz="1400" dirty="0"/>
        </a:p>
      </dgm:t>
    </dgm:pt>
    <dgm:pt modelId="{44C269CC-6DE5-4164-BACE-0AF2371EC211}" type="parTrans" cxnId="{7F359092-05B4-4E4C-B03B-C808833EA0DD}">
      <dgm:prSet/>
      <dgm:spPr/>
      <dgm:t>
        <a:bodyPr/>
        <a:lstStyle/>
        <a:p>
          <a:endParaRPr lang="en-US" sz="4000"/>
        </a:p>
      </dgm:t>
    </dgm:pt>
    <dgm:pt modelId="{8E1001B3-44DD-4290-A43B-2EF57DCB5C37}" type="sibTrans" cxnId="{7F359092-05B4-4E4C-B03B-C808833EA0DD}">
      <dgm:prSet/>
      <dgm:spPr/>
      <dgm:t>
        <a:bodyPr/>
        <a:lstStyle/>
        <a:p>
          <a:endParaRPr lang="en-US" sz="4000"/>
        </a:p>
      </dgm:t>
    </dgm:pt>
    <dgm:pt modelId="{42635F37-5D20-4140-ACD5-F86AD9AC8725}" type="pres">
      <dgm:prSet presAssocID="{06C40952-9F5E-4E9A-96B5-214A63B79F9A}" presName="Name0" presStyleCnt="0">
        <dgm:presLayoutVars>
          <dgm:dir/>
          <dgm:resizeHandles val="exact"/>
        </dgm:presLayoutVars>
      </dgm:prSet>
      <dgm:spPr/>
    </dgm:pt>
    <dgm:pt modelId="{9BE4ECA5-83F6-4286-A811-0B85F2C99F41}" type="pres">
      <dgm:prSet presAssocID="{8AEA5B22-9A4B-43B2-98AC-0CAC23B736CF}" presName="node" presStyleLbl="node1" presStyleIdx="0" presStyleCnt="5">
        <dgm:presLayoutVars>
          <dgm:bulletEnabled val="1"/>
        </dgm:presLayoutVars>
      </dgm:prSet>
      <dgm:spPr/>
    </dgm:pt>
    <dgm:pt modelId="{0EC3F03F-E0A9-458A-8FB1-C36683E1DE9E}" type="pres">
      <dgm:prSet presAssocID="{368E3BDA-D186-4052-B730-16CB9E9721ED}" presName="sibTrans" presStyleLbl="sibTrans2D1" presStyleIdx="0" presStyleCnt="4"/>
      <dgm:spPr/>
    </dgm:pt>
    <dgm:pt modelId="{C941B37A-AF9C-4722-9049-00CB92FA0858}" type="pres">
      <dgm:prSet presAssocID="{368E3BDA-D186-4052-B730-16CB9E9721ED}" presName="connectorText" presStyleLbl="sibTrans2D1" presStyleIdx="0" presStyleCnt="4"/>
      <dgm:spPr/>
    </dgm:pt>
    <dgm:pt modelId="{83A37873-E621-4442-A6DA-A8FD96A4D49C}" type="pres">
      <dgm:prSet presAssocID="{2869E90B-75EE-4FA1-B966-66E051C1F69F}" presName="node" presStyleLbl="node1" presStyleIdx="1" presStyleCnt="5">
        <dgm:presLayoutVars>
          <dgm:bulletEnabled val="1"/>
        </dgm:presLayoutVars>
      </dgm:prSet>
      <dgm:spPr/>
    </dgm:pt>
    <dgm:pt modelId="{1CF50883-1C60-47CC-8800-55D900B65471}" type="pres">
      <dgm:prSet presAssocID="{73EB2772-F2D1-44CB-BA2D-0F4BC33B61F1}" presName="sibTrans" presStyleLbl="sibTrans2D1" presStyleIdx="1" presStyleCnt="4"/>
      <dgm:spPr/>
    </dgm:pt>
    <dgm:pt modelId="{C074C840-E6CC-4CF1-ADC8-012140C9CA8F}" type="pres">
      <dgm:prSet presAssocID="{73EB2772-F2D1-44CB-BA2D-0F4BC33B61F1}" presName="connectorText" presStyleLbl="sibTrans2D1" presStyleIdx="1" presStyleCnt="4"/>
      <dgm:spPr/>
    </dgm:pt>
    <dgm:pt modelId="{E8617E86-E3E6-40F1-859B-6C41FE1B9152}" type="pres">
      <dgm:prSet presAssocID="{ED360ADC-8C06-4EE4-89B4-A95DA4C50D6C}" presName="node" presStyleLbl="node1" presStyleIdx="2" presStyleCnt="5">
        <dgm:presLayoutVars>
          <dgm:bulletEnabled val="1"/>
        </dgm:presLayoutVars>
      </dgm:prSet>
      <dgm:spPr/>
    </dgm:pt>
    <dgm:pt modelId="{01232954-C3D1-4F64-B734-05A68101CED5}" type="pres">
      <dgm:prSet presAssocID="{4C3DDEC9-54C3-4349-B619-58562FF625DA}" presName="sibTrans" presStyleLbl="sibTrans2D1" presStyleIdx="2" presStyleCnt="4"/>
      <dgm:spPr/>
    </dgm:pt>
    <dgm:pt modelId="{EF3A1599-5482-4F6F-AF6B-6549B35B8775}" type="pres">
      <dgm:prSet presAssocID="{4C3DDEC9-54C3-4349-B619-58562FF625DA}" presName="connectorText" presStyleLbl="sibTrans2D1" presStyleIdx="2" presStyleCnt="4"/>
      <dgm:spPr/>
    </dgm:pt>
    <dgm:pt modelId="{FADE32B0-4D02-4A87-940F-5E5CF0FD14AA}" type="pres">
      <dgm:prSet presAssocID="{E82AE9AA-CDC9-457D-81DD-4F9D72B642AA}" presName="node" presStyleLbl="node1" presStyleIdx="3" presStyleCnt="5">
        <dgm:presLayoutVars>
          <dgm:bulletEnabled val="1"/>
        </dgm:presLayoutVars>
      </dgm:prSet>
      <dgm:spPr/>
    </dgm:pt>
    <dgm:pt modelId="{9B52180C-35F9-4C12-A134-6CA1C5FBD5D3}" type="pres">
      <dgm:prSet presAssocID="{CE4C5B38-AEC2-4C5E-8C97-7429D1003042}" presName="sibTrans" presStyleLbl="sibTrans2D1" presStyleIdx="3" presStyleCnt="4"/>
      <dgm:spPr/>
    </dgm:pt>
    <dgm:pt modelId="{D9F26E3E-36DE-4719-81EB-8B42DAAB6D40}" type="pres">
      <dgm:prSet presAssocID="{CE4C5B38-AEC2-4C5E-8C97-7429D1003042}" presName="connectorText" presStyleLbl="sibTrans2D1" presStyleIdx="3" presStyleCnt="4"/>
      <dgm:spPr/>
    </dgm:pt>
    <dgm:pt modelId="{46833632-F834-463F-BF0E-83DE7197EF75}" type="pres">
      <dgm:prSet presAssocID="{9876B0A8-FCD9-4CC1-9BA8-B2AB612B5E0A}" presName="node" presStyleLbl="node1" presStyleIdx="4" presStyleCnt="5">
        <dgm:presLayoutVars>
          <dgm:bulletEnabled val="1"/>
        </dgm:presLayoutVars>
      </dgm:prSet>
      <dgm:spPr/>
    </dgm:pt>
  </dgm:ptLst>
  <dgm:cxnLst>
    <dgm:cxn modelId="{9A9E5B16-90E2-4FD0-B12D-5726EF0E64AF}" srcId="{06C40952-9F5E-4E9A-96B5-214A63B79F9A}" destId="{8AEA5B22-9A4B-43B2-98AC-0CAC23B736CF}" srcOrd="0" destOrd="0" parTransId="{840DDA99-3759-4571-ABF5-C55542B7B355}" sibTransId="{368E3BDA-D186-4052-B730-16CB9E9721ED}"/>
    <dgm:cxn modelId="{52FC9A17-421D-42E1-95AB-8765A7290152}" srcId="{06C40952-9F5E-4E9A-96B5-214A63B79F9A}" destId="{ED360ADC-8C06-4EE4-89B4-A95DA4C50D6C}" srcOrd="2" destOrd="0" parTransId="{C31EDA3A-9377-4AC7-8852-2633761D1286}" sibTransId="{4C3DDEC9-54C3-4349-B619-58562FF625DA}"/>
    <dgm:cxn modelId="{9980E342-F400-4EC6-B868-2F74ED457283}" srcId="{06C40952-9F5E-4E9A-96B5-214A63B79F9A}" destId="{E82AE9AA-CDC9-457D-81DD-4F9D72B642AA}" srcOrd="3" destOrd="0" parTransId="{C7F448CB-EDCC-4088-9215-0818B6B49755}" sibTransId="{CE4C5B38-AEC2-4C5E-8C97-7429D1003042}"/>
    <dgm:cxn modelId="{34252A63-BF40-43D9-B60A-5F2D2D651F45}" type="presOf" srcId="{8AEA5B22-9A4B-43B2-98AC-0CAC23B736CF}" destId="{9BE4ECA5-83F6-4286-A811-0B85F2C99F41}" srcOrd="0" destOrd="0" presId="urn:microsoft.com/office/officeart/2005/8/layout/process1"/>
    <dgm:cxn modelId="{5734B074-2D20-4853-A944-CCF53495701D}" type="presOf" srcId="{4C3DDEC9-54C3-4349-B619-58562FF625DA}" destId="{EF3A1599-5482-4F6F-AF6B-6549B35B8775}" srcOrd="1" destOrd="0" presId="urn:microsoft.com/office/officeart/2005/8/layout/process1"/>
    <dgm:cxn modelId="{91F1E37E-7B22-4CC5-B6C3-FDDD80D5A6C6}" type="presOf" srcId="{CE4C5B38-AEC2-4C5E-8C97-7429D1003042}" destId="{9B52180C-35F9-4C12-A134-6CA1C5FBD5D3}" srcOrd="0" destOrd="0" presId="urn:microsoft.com/office/officeart/2005/8/layout/process1"/>
    <dgm:cxn modelId="{A8357687-FB15-4CF1-9C0D-C4A1CB077B15}" type="presOf" srcId="{9876B0A8-FCD9-4CC1-9BA8-B2AB612B5E0A}" destId="{46833632-F834-463F-BF0E-83DE7197EF75}" srcOrd="0" destOrd="0" presId="urn:microsoft.com/office/officeart/2005/8/layout/process1"/>
    <dgm:cxn modelId="{B3744D8C-0D27-40C5-BEDB-1E55578CEBD0}" type="presOf" srcId="{2869E90B-75EE-4FA1-B966-66E051C1F69F}" destId="{83A37873-E621-4442-A6DA-A8FD96A4D49C}" srcOrd="0" destOrd="0" presId="urn:microsoft.com/office/officeart/2005/8/layout/process1"/>
    <dgm:cxn modelId="{4226E691-986A-46A3-9A58-134E318600E7}" type="presOf" srcId="{73EB2772-F2D1-44CB-BA2D-0F4BC33B61F1}" destId="{C074C840-E6CC-4CF1-ADC8-012140C9CA8F}" srcOrd="1" destOrd="0" presId="urn:microsoft.com/office/officeart/2005/8/layout/process1"/>
    <dgm:cxn modelId="{7F359092-05B4-4E4C-B03B-C808833EA0DD}" srcId="{06C40952-9F5E-4E9A-96B5-214A63B79F9A}" destId="{9876B0A8-FCD9-4CC1-9BA8-B2AB612B5E0A}" srcOrd="4" destOrd="0" parTransId="{44C269CC-6DE5-4164-BACE-0AF2371EC211}" sibTransId="{8E1001B3-44DD-4290-A43B-2EF57DCB5C37}"/>
    <dgm:cxn modelId="{0514C0A3-D7DC-4147-82A0-387686DDC4B4}" type="presOf" srcId="{06C40952-9F5E-4E9A-96B5-214A63B79F9A}" destId="{42635F37-5D20-4140-ACD5-F86AD9AC8725}" srcOrd="0" destOrd="0" presId="urn:microsoft.com/office/officeart/2005/8/layout/process1"/>
    <dgm:cxn modelId="{568B16A5-E2A6-4645-94A0-5B546A397068}" type="presOf" srcId="{E82AE9AA-CDC9-457D-81DD-4F9D72B642AA}" destId="{FADE32B0-4D02-4A87-940F-5E5CF0FD14AA}" srcOrd="0" destOrd="0" presId="urn:microsoft.com/office/officeart/2005/8/layout/process1"/>
    <dgm:cxn modelId="{DBE453A7-D256-40DF-94D9-6B83579CAF1A}" type="presOf" srcId="{368E3BDA-D186-4052-B730-16CB9E9721ED}" destId="{C941B37A-AF9C-4722-9049-00CB92FA0858}" srcOrd="1" destOrd="0" presId="urn:microsoft.com/office/officeart/2005/8/layout/process1"/>
    <dgm:cxn modelId="{03CC09B3-3B44-450F-9C7E-2B8D1FA6EA8C}" type="presOf" srcId="{4C3DDEC9-54C3-4349-B619-58562FF625DA}" destId="{01232954-C3D1-4F64-B734-05A68101CED5}" srcOrd="0" destOrd="0" presId="urn:microsoft.com/office/officeart/2005/8/layout/process1"/>
    <dgm:cxn modelId="{364171C6-0865-4A5D-955D-5D09BD7E04AD}" type="presOf" srcId="{ED360ADC-8C06-4EE4-89B4-A95DA4C50D6C}" destId="{E8617E86-E3E6-40F1-859B-6C41FE1B9152}" srcOrd="0" destOrd="0" presId="urn:microsoft.com/office/officeart/2005/8/layout/process1"/>
    <dgm:cxn modelId="{D86306D2-06B8-493B-843F-D7FCFD0086B8}" type="presOf" srcId="{73EB2772-F2D1-44CB-BA2D-0F4BC33B61F1}" destId="{1CF50883-1C60-47CC-8800-55D900B65471}" srcOrd="0" destOrd="0" presId="urn:microsoft.com/office/officeart/2005/8/layout/process1"/>
    <dgm:cxn modelId="{FB2742DA-0D4A-4F43-AFC6-900EEC48ACE6}" type="presOf" srcId="{368E3BDA-D186-4052-B730-16CB9E9721ED}" destId="{0EC3F03F-E0A9-458A-8FB1-C36683E1DE9E}" srcOrd="0" destOrd="0" presId="urn:microsoft.com/office/officeart/2005/8/layout/process1"/>
    <dgm:cxn modelId="{0A7C54F7-A0FF-4881-932E-99F416A01E27}" srcId="{06C40952-9F5E-4E9A-96B5-214A63B79F9A}" destId="{2869E90B-75EE-4FA1-B966-66E051C1F69F}" srcOrd="1" destOrd="0" parTransId="{5E3F2415-05DF-403D-B854-465C3A0D3B10}" sibTransId="{73EB2772-F2D1-44CB-BA2D-0F4BC33B61F1}"/>
    <dgm:cxn modelId="{D950C1F8-43B1-4EBB-8455-24E0DB8BF418}" type="presOf" srcId="{CE4C5B38-AEC2-4C5E-8C97-7429D1003042}" destId="{D9F26E3E-36DE-4719-81EB-8B42DAAB6D40}" srcOrd="1" destOrd="0" presId="urn:microsoft.com/office/officeart/2005/8/layout/process1"/>
    <dgm:cxn modelId="{7D802628-86DA-45A4-9394-FA28D6C68278}" type="presParOf" srcId="{42635F37-5D20-4140-ACD5-F86AD9AC8725}" destId="{9BE4ECA5-83F6-4286-A811-0B85F2C99F41}" srcOrd="0" destOrd="0" presId="urn:microsoft.com/office/officeart/2005/8/layout/process1"/>
    <dgm:cxn modelId="{3F395E05-314E-4149-9C0D-E1FA8D613E31}" type="presParOf" srcId="{42635F37-5D20-4140-ACD5-F86AD9AC8725}" destId="{0EC3F03F-E0A9-458A-8FB1-C36683E1DE9E}" srcOrd="1" destOrd="0" presId="urn:microsoft.com/office/officeart/2005/8/layout/process1"/>
    <dgm:cxn modelId="{E17F3DF1-AF77-45AE-9815-DD4674E434E1}" type="presParOf" srcId="{0EC3F03F-E0A9-458A-8FB1-C36683E1DE9E}" destId="{C941B37A-AF9C-4722-9049-00CB92FA0858}" srcOrd="0" destOrd="0" presId="urn:microsoft.com/office/officeart/2005/8/layout/process1"/>
    <dgm:cxn modelId="{E76BA364-0099-497F-98F1-BBD513BB2A27}" type="presParOf" srcId="{42635F37-5D20-4140-ACD5-F86AD9AC8725}" destId="{83A37873-E621-4442-A6DA-A8FD96A4D49C}" srcOrd="2" destOrd="0" presId="urn:microsoft.com/office/officeart/2005/8/layout/process1"/>
    <dgm:cxn modelId="{A9772E96-6702-4C99-84E1-B22506B93B83}" type="presParOf" srcId="{42635F37-5D20-4140-ACD5-F86AD9AC8725}" destId="{1CF50883-1C60-47CC-8800-55D900B65471}" srcOrd="3" destOrd="0" presId="urn:microsoft.com/office/officeart/2005/8/layout/process1"/>
    <dgm:cxn modelId="{2E1A8D59-D35C-4F74-B0B6-9FDAB8D2C4F7}" type="presParOf" srcId="{1CF50883-1C60-47CC-8800-55D900B65471}" destId="{C074C840-E6CC-4CF1-ADC8-012140C9CA8F}" srcOrd="0" destOrd="0" presId="urn:microsoft.com/office/officeart/2005/8/layout/process1"/>
    <dgm:cxn modelId="{A4EBFCCF-E85C-43C3-94F5-168D0FC67E6A}" type="presParOf" srcId="{42635F37-5D20-4140-ACD5-F86AD9AC8725}" destId="{E8617E86-E3E6-40F1-859B-6C41FE1B9152}" srcOrd="4" destOrd="0" presId="urn:microsoft.com/office/officeart/2005/8/layout/process1"/>
    <dgm:cxn modelId="{D7A4B565-085B-4B99-B44A-FC5CD4CD39AB}" type="presParOf" srcId="{42635F37-5D20-4140-ACD5-F86AD9AC8725}" destId="{01232954-C3D1-4F64-B734-05A68101CED5}" srcOrd="5" destOrd="0" presId="urn:microsoft.com/office/officeart/2005/8/layout/process1"/>
    <dgm:cxn modelId="{90C71A2C-FB78-43CC-9A82-16AAE6C80E2E}" type="presParOf" srcId="{01232954-C3D1-4F64-B734-05A68101CED5}" destId="{EF3A1599-5482-4F6F-AF6B-6549B35B8775}" srcOrd="0" destOrd="0" presId="urn:microsoft.com/office/officeart/2005/8/layout/process1"/>
    <dgm:cxn modelId="{9EF43364-34A0-4193-A8BE-D428F7D46DE1}" type="presParOf" srcId="{42635F37-5D20-4140-ACD5-F86AD9AC8725}" destId="{FADE32B0-4D02-4A87-940F-5E5CF0FD14AA}" srcOrd="6" destOrd="0" presId="urn:microsoft.com/office/officeart/2005/8/layout/process1"/>
    <dgm:cxn modelId="{79D24E65-D317-40DA-A239-3A481B7D950D}" type="presParOf" srcId="{42635F37-5D20-4140-ACD5-F86AD9AC8725}" destId="{9B52180C-35F9-4C12-A134-6CA1C5FBD5D3}" srcOrd="7" destOrd="0" presId="urn:microsoft.com/office/officeart/2005/8/layout/process1"/>
    <dgm:cxn modelId="{5833D180-C80D-4331-BE87-D3EF57ACFADF}" type="presParOf" srcId="{9B52180C-35F9-4C12-A134-6CA1C5FBD5D3}" destId="{D9F26E3E-36DE-4719-81EB-8B42DAAB6D40}" srcOrd="0" destOrd="0" presId="urn:microsoft.com/office/officeart/2005/8/layout/process1"/>
    <dgm:cxn modelId="{48201527-958D-41ED-8658-80924685234C}" type="presParOf" srcId="{42635F37-5D20-4140-ACD5-F86AD9AC8725}" destId="{46833632-F834-463F-BF0E-83DE7197EF75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873B91-6D4D-4D51-BA80-22FED4D5DF33}">
      <dsp:nvSpPr>
        <dsp:cNvPr id="0" name=""/>
        <dsp:cNvSpPr/>
      </dsp:nvSpPr>
      <dsp:spPr>
        <a:xfrm>
          <a:off x="8930" y="512719"/>
          <a:ext cx="3534264" cy="1060279"/>
        </a:xfrm>
        <a:prstGeom prst="chevron">
          <a:avLst>
            <a:gd name="adj" fmla="val 3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0915" tIns="130915" rIns="130915" bIns="130915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Discuss</a:t>
          </a:r>
        </a:p>
      </dsp:txBody>
      <dsp:txXfrm>
        <a:off x="327014" y="512719"/>
        <a:ext cx="2898096" cy="1060279"/>
      </dsp:txXfrm>
    </dsp:sp>
    <dsp:sp modelId="{342C19BC-17C7-4095-BBA6-E6BC84205F3E}">
      <dsp:nvSpPr>
        <dsp:cNvPr id="0" name=""/>
        <dsp:cNvSpPr/>
      </dsp:nvSpPr>
      <dsp:spPr>
        <a:xfrm>
          <a:off x="8930" y="1572999"/>
          <a:ext cx="3216180" cy="286728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150" tIns="254150" rIns="254150" bIns="508299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Discuss the different pavement condition ranges</a:t>
          </a:r>
        </a:p>
      </dsp:txBody>
      <dsp:txXfrm>
        <a:off x="8930" y="1572999"/>
        <a:ext cx="3216180" cy="2867280"/>
      </dsp:txXfrm>
    </dsp:sp>
    <dsp:sp modelId="{7ACFDE6D-3E64-41E0-ABFA-D98526EBE94D}">
      <dsp:nvSpPr>
        <dsp:cNvPr id="0" name=""/>
        <dsp:cNvSpPr/>
      </dsp:nvSpPr>
      <dsp:spPr>
        <a:xfrm>
          <a:off x="3490667" y="512719"/>
          <a:ext cx="3534264" cy="1060279"/>
        </a:xfrm>
        <a:prstGeom prst="chevron">
          <a:avLst>
            <a:gd name="adj" fmla="val 30000"/>
          </a:avLst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0915" tIns="130915" rIns="130915" bIns="130915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Review</a:t>
          </a:r>
        </a:p>
      </dsp:txBody>
      <dsp:txXfrm>
        <a:off x="3808751" y="512719"/>
        <a:ext cx="2898096" cy="1060279"/>
      </dsp:txXfrm>
    </dsp:sp>
    <dsp:sp modelId="{428DF1B9-44C4-4809-A298-9DDCD8B084C4}">
      <dsp:nvSpPr>
        <dsp:cNvPr id="0" name=""/>
        <dsp:cNvSpPr/>
      </dsp:nvSpPr>
      <dsp:spPr>
        <a:xfrm>
          <a:off x="3490667" y="1572999"/>
          <a:ext cx="3216180" cy="2867280"/>
        </a:xfrm>
        <a:prstGeom prst="rect">
          <a:avLst/>
        </a:prstGeom>
        <a:solidFill>
          <a:schemeClr val="accent2">
            <a:tint val="40000"/>
            <a:alpha val="90000"/>
            <a:hueOff val="-424613"/>
            <a:satOff val="-37673"/>
            <a:lumOff val="-38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424613"/>
              <a:satOff val="-37673"/>
              <a:lumOff val="-3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150" tIns="254150" rIns="254150" bIns="508299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Review different “treatment” or “repair” methods (historical &amp; future) 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Lower cost treatments with shorter life-cycles versus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/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Higher cost treatments with longer life-cycles</a:t>
          </a:r>
        </a:p>
      </dsp:txBody>
      <dsp:txXfrm>
        <a:off x="3490667" y="1572999"/>
        <a:ext cx="3216180" cy="2867280"/>
      </dsp:txXfrm>
    </dsp:sp>
    <dsp:sp modelId="{95216C0C-1AD8-401C-B1C0-E35B35E221FC}">
      <dsp:nvSpPr>
        <dsp:cNvPr id="0" name=""/>
        <dsp:cNvSpPr/>
      </dsp:nvSpPr>
      <dsp:spPr>
        <a:xfrm>
          <a:off x="6972405" y="512719"/>
          <a:ext cx="3534264" cy="1060279"/>
        </a:xfrm>
        <a:prstGeom prst="chevron">
          <a:avLst>
            <a:gd name="adj" fmla="val 3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0915" tIns="130915" rIns="130915" bIns="130915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Review</a:t>
          </a:r>
        </a:p>
      </dsp:txBody>
      <dsp:txXfrm>
        <a:off x="7290489" y="512719"/>
        <a:ext cx="2898096" cy="1060279"/>
      </dsp:txXfrm>
    </dsp:sp>
    <dsp:sp modelId="{CD338F13-DDFF-4339-ADD6-8D9F31EE2D9F}">
      <dsp:nvSpPr>
        <dsp:cNvPr id="0" name=""/>
        <dsp:cNvSpPr/>
      </dsp:nvSpPr>
      <dsp:spPr>
        <a:xfrm>
          <a:off x="6972405" y="1572999"/>
          <a:ext cx="3216180" cy="2867280"/>
        </a:xfrm>
        <a:prstGeom prst="rect">
          <a:avLst/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150" tIns="254150" rIns="254150" bIns="508299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Review how pavement condition &amp; treatment types affect cost</a:t>
          </a:r>
        </a:p>
      </dsp:txBody>
      <dsp:txXfrm>
        <a:off x="6972405" y="1572999"/>
        <a:ext cx="3216180" cy="28672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E4ECA5-83F6-4286-A811-0B85F2C99F41}">
      <dsp:nvSpPr>
        <dsp:cNvPr id="0" name=""/>
        <dsp:cNvSpPr/>
      </dsp:nvSpPr>
      <dsp:spPr>
        <a:xfrm>
          <a:off x="4985" y="461830"/>
          <a:ext cx="1545579" cy="11881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None/>
          </a:pPr>
          <a:r>
            <a:rPr lang="en-US" altLang="en-US" sz="1400" kern="1200" dirty="0"/>
            <a:t>What is the condition of the pavement?</a:t>
          </a:r>
          <a:endParaRPr lang="en-US" sz="1400" kern="1200" dirty="0"/>
        </a:p>
      </dsp:txBody>
      <dsp:txXfrm>
        <a:off x="39785" y="496630"/>
        <a:ext cx="1475979" cy="1118564"/>
      </dsp:txXfrm>
    </dsp:sp>
    <dsp:sp modelId="{0EC3F03F-E0A9-458A-8FB1-C36683E1DE9E}">
      <dsp:nvSpPr>
        <dsp:cNvPr id="0" name=""/>
        <dsp:cNvSpPr/>
      </dsp:nvSpPr>
      <dsp:spPr>
        <a:xfrm>
          <a:off x="1705123" y="864260"/>
          <a:ext cx="327662" cy="38330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0" kern="1200"/>
        </a:p>
      </dsp:txBody>
      <dsp:txXfrm>
        <a:off x="1705123" y="940921"/>
        <a:ext cx="229363" cy="229981"/>
      </dsp:txXfrm>
    </dsp:sp>
    <dsp:sp modelId="{83A37873-E621-4442-A6DA-A8FD96A4D49C}">
      <dsp:nvSpPr>
        <dsp:cNvPr id="0" name=""/>
        <dsp:cNvSpPr/>
      </dsp:nvSpPr>
      <dsp:spPr>
        <a:xfrm>
          <a:off x="2168797" y="461830"/>
          <a:ext cx="1545579" cy="11881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None/>
          </a:pPr>
          <a:r>
            <a:rPr lang="en-US" altLang="en-US" sz="1400" kern="1200" dirty="0"/>
            <a:t>What is the best “treatment” to extend the pavement life most effectively?</a:t>
          </a:r>
          <a:endParaRPr lang="en-US" sz="1400" kern="1200" dirty="0"/>
        </a:p>
      </dsp:txBody>
      <dsp:txXfrm>
        <a:off x="2203597" y="496630"/>
        <a:ext cx="1475979" cy="1118564"/>
      </dsp:txXfrm>
    </dsp:sp>
    <dsp:sp modelId="{1CF50883-1C60-47CC-8800-55D900B65471}">
      <dsp:nvSpPr>
        <dsp:cNvPr id="0" name=""/>
        <dsp:cNvSpPr/>
      </dsp:nvSpPr>
      <dsp:spPr>
        <a:xfrm>
          <a:off x="3868935" y="864260"/>
          <a:ext cx="327662" cy="38330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0" kern="1200"/>
        </a:p>
      </dsp:txBody>
      <dsp:txXfrm>
        <a:off x="3868935" y="940921"/>
        <a:ext cx="229363" cy="229981"/>
      </dsp:txXfrm>
    </dsp:sp>
    <dsp:sp modelId="{E8617E86-E3E6-40F1-859B-6C41FE1B9152}">
      <dsp:nvSpPr>
        <dsp:cNvPr id="0" name=""/>
        <dsp:cNvSpPr/>
      </dsp:nvSpPr>
      <dsp:spPr>
        <a:xfrm>
          <a:off x="4332609" y="461830"/>
          <a:ext cx="1545579" cy="11881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None/>
          </a:pPr>
          <a:r>
            <a:rPr lang="en-US" altLang="en-US" sz="1400" kern="1200" dirty="0"/>
            <a:t>What is our condition goal and available budget?</a:t>
          </a:r>
          <a:endParaRPr lang="en-US" sz="1400" kern="1200" dirty="0"/>
        </a:p>
      </dsp:txBody>
      <dsp:txXfrm>
        <a:off x="4367409" y="496630"/>
        <a:ext cx="1475979" cy="1118564"/>
      </dsp:txXfrm>
    </dsp:sp>
    <dsp:sp modelId="{01232954-C3D1-4F64-B734-05A68101CED5}">
      <dsp:nvSpPr>
        <dsp:cNvPr id="0" name=""/>
        <dsp:cNvSpPr/>
      </dsp:nvSpPr>
      <dsp:spPr>
        <a:xfrm>
          <a:off x="6032747" y="864260"/>
          <a:ext cx="327662" cy="38330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0" kern="1200"/>
        </a:p>
      </dsp:txBody>
      <dsp:txXfrm>
        <a:off x="6032747" y="940921"/>
        <a:ext cx="229363" cy="229981"/>
      </dsp:txXfrm>
    </dsp:sp>
    <dsp:sp modelId="{FADE32B0-4D02-4A87-940F-5E5CF0FD14AA}">
      <dsp:nvSpPr>
        <dsp:cNvPr id="0" name=""/>
        <dsp:cNvSpPr/>
      </dsp:nvSpPr>
      <dsp:spPr>
        <a:xfrm>
          <a:off x="6496421" y="461830"/>
          <a:ext cx="1545579" cy="11881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None/>
          </a:pPr>
          <a:r>
            <a:rPr lang="en-US" altLang="en-US" sz="1400" kern="1200" dirty="0"/>
            <a:t>Which streets should be prioritized to maximize benefit?</a:t>
          </a:r>
          <a:endParaRPr lang="en-US" sz="1400" kern="1200" dirty="0"/>
        </a:p>
      </dsp:txBody>
      <dsp:txXfrm>
        <a:off x="6531221" y="496630"/>
        <a:ext cx="1475979" cy="1118564"/>
      </dsp:txXfrm>
    </dsp:sp>
    <dsp:sp modelId="{9B52180C-35F9-4C12-A134-6CA1C5FBD5D3}">
      <dsp:nvSpPr>
        <dsp:cNvPr id="0" name=""/>
        <dsp:cNvSpPr/>
      </dsp:nvSpPr>
      <dsp:spPr>
        <a:xfrm>
          <a:off x="8196559" y="864260"/>
          <a:ext cx="327662" cy="38330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0" kern="1200"/>
        </a:p>
      </dsp:txBody>
      <dsp:txXfrm>
        <a:off x="8196559" y="940921"/>
        <a:ext cx="229363" cy="229981"/>
      </dsp:txXfrm>
    </dsp:sp>
    <dsp:sp modelId="{46833632-F834-463F-BF0E-83DE7197EF75}">
      <dsp:nvSpPr>
        <dsp:cNvPr id="0" name=""/>
        <dsp:cNvSpPr/>
      </dsp:nvSpPr>
      <dsp:spPr>
        <a:xfrm>
          <a:off x="8660233" y="461830"/>
          <a:ext cx="1545579" cy="11881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Font typeface="Wingdings" panose="05000000000000000000" pitchFamily="2" charset="2"/>
            <a:buNone/>
          </a:pPr>
          <a:r>
            <a:rPr lang="en-US" altLang="en-US" sz="1400" u="sng" kern="1200" dirty="0"/>
            <a:t>Prioritized project list generated</a:t>
          </a:r>
          <a:endParaRPr lang="en-US" sz="1400" kern="1200" dirty="0"/>
        </a:p>
      </dsp:txBody>
      <dsp:txXfrm>
        <a:off x="8695033" y="496630"/>
        <a:ext cx="1475979" cy="11185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ChevronBlockProcess">
  <dgm:title val="Chevron Block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28"/>
      <dgm:constr type="primFontSz" for="des" forName="desTx" refType="primFontSz" refFor="des" refForName="parTx" op="lte" fact="0.75"/>
      <dgm:constr type="h" for="des" forName="desTx" op="equ"/>
      <dgm:constr type="w" for="ch" forName="space" refType="w" op="equ" fact="-0.005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7">
          <dgm:if name="Name8" func="var" arg="dir" op="equ" val="norm">
            <dgm:constrLst>
              <dgm:constr type="l" for="ch" forName="parTx"/>
              <dgm:constr type="w" for="ch" forName="parTx" refType="w"/>
              <dgm:constr type="t" for="ch" forName="parTx"/>
              <dgm:constr type="l" for="ch" forName="desTx"/>
              <dgm:constr type="w" for="ch" forName="desTx" refType="w" refFor="ch" refForName="parTx" fact="0.91"/>
              <dgm:constr type="t" for="ch" forName="desTx" refType="h" refFor="ch" refForName="parTx"/>
            </dgm:constrLst>
          </dgm:if>
          <dgm:else name="Name9">
            <dgm:constrLst>
              <dgm:constr type="l" for="ch" forName="parTx"/>
              <dgm:constr type="w" for="ch" forName="parTx" refType="w"/>
              <dgm:constr type="t" for="ch" forName="parTx"/>
              <dgm:constr type="l" for="ch" forName="desTx" refType="w" fact="0.09"/>
              <dgm:constr type="w" for="ch" forName="desTx" refType="w" refFor="ch" refForName="parTx" fact="0.91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choose name="Name10">
            <dgm:if name="Name11" func="var" arg="dir" op="equ" val="norm">
              <dgm:shape xmlns:r="http://schemas.openxmlformats.org/officeDocument/2006/relationships" type="chevron" r:blip="">
                <dgm:adjLst>
                  <dgm:adj idx="1" val="0.3"/>
                </dgm:adjLst>
              </dgm:shape>
            </dgm:if>
            <dgm:else name="Name12">
              <dgm:shape xmlns:r="http://schemas.openxmlformats.org/officeDocument/2006/relationships" rot="180" type="chevron" r:blip="">
                <dgm:adjLst/>
              </dgm:shape>
            </dgm:else>
          </dgm:choose>
          <dgm:presOf axis="self" ptType="node"/>
          <dgm:choose name="Name13">
            <dgm:if name="Name14" func="var" arg="dir" op="equ" val="norm">
              <dgm:constrLst>
                <dgm:constr type="h" refType="w" op="lte" fact="0.3"/>
                <dgm:constr type="h"/>
                <dgm:constr type="tMarg" refType="w" fact="0.105"/>
                <dgm:constr type="bMarg" refType="w" fact="0.105"/>
                <dgm:constr type="lMarg" refType="w" fact="0.105"/>
                <dgm:constr type="rMarg" refType="w" fact="0.105"/>
              </dgm:constrLst>
            </dgm:if>
            <dgm:else name="Name15">
              <dgm:constrLst>
                <dgm:constr type="h" refType="w" op="lte" fact="0.3"/>
                <dgm:constr type="h"/>
                <dgm:constr type="tMarg" refType="w" fact="0.105"/>
                <dgm:constr type="bMarg" refType="w" fact="0.105"/>
                <dgm:constr type="lMarg" refType="w" fact="0.105"/>
                <dgm:constr type="rMarg" refType="w" fact="0.105"/>
              </dgm:constrLst>
            </dgm:else>
          </dgm:choose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0"/>
            <dgm:constr type="tMarg" refType="w" fact="0.224"/>
            <dgm:constr type="bMarg" refType="w" fact="0.448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67961" y="6659641"/>
            <a:ext cx="3834765" cy="239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77" tIns="46138" rIns="92277" bIns="46138" numCol="1" anchor="b" anchorCtr="0" compatLnSpc="1">
            <a:prstTxWarp prst="textNoShape">
              <a:avLst/>
            </a:prstTxWarp>
          </a:bodyPr>
          <a:lstStyle>
            <a:lvl1pPr algn="r" defTabSz="922689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40D3B33-29D5-4313-A6EA-1868A994E05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"/>
          </p:nvPr>
        </p:nvSpPr>
        <p:spPr>
          <a:xfrm>
            <a:off x="0" y="6658444"/>
            <a:ext cx="4028440" cy="3519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0418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28440" cy="350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77" tIns="46138" rIns="92277" bIns="46138" numCol="1" anchor="t" anchorCtr="0" compatLnSpc="1">
            <a:prstTxWarp prst="textNoShape">
              <a:avLst/>
            </a:prstTxWarp>
          </a:bodyPr>
          <a:lstStyle>
            <a:lvl1pPr defTabSz="922689">
              <a:defRPr sz="1300">
                <a:latin typeface="Wingdings" pitchFamily="2" charset="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67960" y="0"/>
            <a:ext cx="4028440" cy="350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77" tIns="46138" rIns="92277" bIns="46138" numCol="1" anchor="t" anchorCtr="0" compatLnSpc="1">
            <a:prstTxWarp prst="textNoShape">
              <a:avLst/>
            </a:prstTxWarp>
          </a:bodyPr>
          <a:lstStyle>
            <a:lvl1pPr algn="r" defTabSz="922689">
              <a:defRPr sz="1300">
                <a:latin typeface="Wingdings" pitchFamily="2" charset="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312988" y="525463"/>
            <a:ext cx="4675187" cy="2628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37369" y="3329222"/>
            <a:ext cx="6821664" cy="31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77" tIns="46138" rIns="92277" bIns="461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659642"/>
            <a:ext cx="4028440" cy="350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77" tIns="46138" rIns="92277" bIns="46138" numCol="1" anchor="b" anchorCtr="0" compatLnSpc="1">
            <a:prstTxWarp prst="textNoShape">
              <a:avLst/>
            </a:prstTxWarp>
          </a:bodyPr>
          <a:lstStyle>
            <a:lvl1pPr defTabSz="922689">
              <a:defRPr sz="1300">
                <a:latin typeface="Wingdings" pitchFamily="2" charset="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67960" y="6659642"/>
            <a:ext cx="4028440" cy="350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77" tIns="46138" rIns="92277" bIns="46138" numCol="1" anchor="b" anchorCtr="0" compatLnSpc="1">
            <a:prstTxWarp prst="textNoShape">
              <a:avLst/>
            </a:prstTxWarp>
          </a:bodyPr>
          <a:lstStyle>
            <a:lvl1pPr algn="r" defTabSz="922689">
              <a:defRPr sz="1300">
                <a:latin typeface="Wingdings" panose="05000000000000000000" pitchFamily="2" charset="2"/>
              </a:defRPr>
            </a:lvl1pPr>
          </a:lstStyle>
          <a:p>
            <a:pPr>
              <a:defRPr/>
            </a:pPr>
            <a:fld id="{3C4B99C9-611C-4ED4-B72F-CBBB5DB4A97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240264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40000"/>
      </a:spcBef>
      <a:spcAft>
        <a:spcPct val="2000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40000"/>
      </a:spcBef>
      <a:spcAft>
        <a:spcPct val="20000"/>
      </a:spcAft>
      <a:buFont typeface="Times New Roman" panose="02020603050405020304" pitchFamily="18" charset="0"/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40000"/>
      </a:spcBef>
      <a:spcAft>
        <a:spcPct val="2000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40000"/>
      </a:spcBef>
      <a:spcAft>
        <a:spcPct val="2000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40000"/>
      </a:spcBef>
      <a:spcAft>
        <a:spcPct val="2000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70254753-D240-49C3-898A-A189284AD568}" type="slidenum">
              <a:rPr lang="en-US" altLang="en-US" sz="1300" smtClean="0">
                <a:latin typeface="Wingdings" panose="05000000000000000000" pitchFamily="2" charset="2"/>
              </a:rPr>
              <a:pPr/>
              <a:t>3</a:t>
            </a:fld>
            <a:endParaRPr lang="en-US" altLang="en-US" sz="1300">
              <a:latin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0978567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70254753-D240-49C3-898A-A189284AD568}" type="slidenum">
              <a:rPr lang="en-US" altLang="en-US" sz="1300" smtClean="0">
                <a:latin typeface="Wingdings" panose="05000000000000000000" pitchFamily="2" charset="2"/>
              </a:rPr>
              <a:pPr/>
              <a:t>12</a:t>
            </a:fld>
            <a:endParaRPr lang="en-US" altLang="en-US" sz="1300">
              <a:latin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2500863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70254753-D240-49C3-898A-A189284AD568}" type="slidenum">
              <a:rPr lang="en-US" altLang="en-US" sz="1300" smtClean="0">
                <a:latin typeface="Wingdings" panose="05000000000000000000" pitchFamily="2" charset="2"/>
              </a:rPr>
              <a:pPr/>
              <a:t>14</a:t>
            </a:fld>
            <a:endParaRPr lang="en-US" altLang="en-US" sz="1300">
              <a:latin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567004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70254753-D240-49C3-898A-A189284AD568}" type="slidenum">
              <a:rPr lang="en-US" altLang="en-US" sz="1300" smtClean="0">
                <a:latin typeface="Wingdings" panose="05000000000000000000" pitchFamily="2" charset="2"/>
              </a:rPr>
              <a:pPr/>
              <a:t>16</a:t>
            </a:fld>
            <a:endParaRPr lang="en-US" altLang="en-US" sz="1300">
              <a:latin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2730540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70254753-D240-49C3-898A-A189284AD568}" type="slidenum">
              <a:rPr lang="en-US" altLang="en-US" sz="1300" smtClean="0">
                <a:latin typeface="Wingdings" panose="05000000000000000000" pitchFamily="2" charset="2"/>
              </a:rPr>
              <a:pPr/>
              <a:t>17</a:t>
            </a:fld>
            <a:endParaRPr lang="en-US" altLang="en-US" sz="1300">
              <a:latin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4692550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70254753-D240-49C3-898A-A189284AD568}" type="slidenum">
              <a:rPr lang="en-US" altLang="en-US" sz="1300" smtClean="0">
                <a:latin typeface="Wingdings" panose="05000000000000000000" pitchFamily="2" charset="2"/>
              </a:rPr>
              <a:pPr/>
              <a:t>18</a:t>
            </a:fld>
            <a:endParaRPr lang="en-US" altLang="en-US" sz="1300">
              <a:latin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0896516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70254753-D240-49C3-898A-A189284AD568}" type="slidenum">
              <a:rPr lang="en-US" altLang="en-US" sz="1300" smtClean="0">
                <a:latin typeface="Wingdings" panose="05000000000000000000" pitchFamily="2" charset="2"/>
              </a:rPr>
              <a:pPr/>
              <a:t>19</a:t>
            </a:fld>
            <a:endParaRPr lang="en-US" altLang="en-US" sz="1300">
              <a:latin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7913001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70254753-D240-49C3-898A-A189284AD568}" type="slidenum">
              <a:rPr lang="en-US" altLang="en-US" sz="1300" smtClean="0">
                <a:latin typeface="Wingdings" panose="05000000000000000000" pitchFamily="2" charset="2"/>
              </a:rPr>
              <a:pPr/>
              <a:t>20</a:t>
            </a:fld>
            <a:endParaRPr lang="en-US" altLang="en-US" sz="1300">
              <a:latin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505052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-Each PCI point costs about $300,000: $6.5-2 = 4.5M, 76-62=14. 4,500,000/14=$321,428 per PCI point</a:t>
            </a:r>
          </a:p>
          <a:p>
            <a:r>
              <a:rPr lang="en-US" altLang="en-US" dirty="0"/>
              <a:t>-There is nuance with dollar projections and PCI impacts because we spend 101 funds on specific patches </a:t>
            </a:r>
          </a:p>
          <a:p>
            <a:endParaRPr lang="en-US" altLang="en-US" dirty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70254753-D240-49C3-898A-A189284AD568}" type="slidenum">
              <a:rPr lang="en-US" altLang="en-US" sz="1300" smtClean="0">
                <a:latin typeface="Wingdings" panose="05000000000000000000" pitchFamily="2" charset="2"/>
              </a:rPr>
              <a:pPr/>
              <a:t>22</a:t>
            </a:fld>
            <a:endParaRPr lang="en-US" altLang="en-US" sz="1300">
              <a:latin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4385241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70254753-D240-49C3-898A-A189284AD568}" type="slidenum">
              <a:rPr lang="en-US" altLang="en-US" sz="1300" smtClean="0">
                <a:latin typeface="Wingdings" panose="05000000000000000000" pitchFamily="2" charset="2"/>
              </a:rPr>
              <a:pPr/>
              <a:t>23</a:t>
            </a:fld>
            <a:endParaRPr lang="en-US" altLang="en-US" sz="1300">
              <a:latin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7499936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70254753-D240-49C3-898A-A189284AD568}" type="slidenum">
              <a:rPr lang="en-US" altLang="en-US" sz="1300" smtClean="0">
                <a:latin typeface="Wingdings" panose="05000000000000000000" pitchFamily="2" charset="2"/>
              </a:rPr>
              <a:pPr/>
              <a:t>25</a:t>
            </a:fld>
            <a:endParaRPr lang="en-US" altLang="en-US" sz="1300">
              <a:latin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700173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70254753-D240-49C3-898A-A189284AD568}" type="slidenum">
              <a:rPr lang="en-US" altLang="en-US" sz="1300" smtClean="0">
                <a:latin typeface="Wingdings" panose="05000000000000000000" pitchFamily="2" charset="2"/>
              </a:rPr>
              <a:pPr/>
              <a:t>4</a:t>
            </a:fld>
            <a:endParaRPr lang="en-US" altLang="en-US" sz="1300">
              <a:latin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4888983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70254753-D240-49C3-898A-A189284AD568}" type="slidenum">
              <a:rPr lang="en-US" altLang="en-US" sz="1300" smtClean="0">
                <a:latin typeface="Wingdings" panose="05000000000000000000" pitchFamily="2" charset="2"/>
              </a:rPr>
              <a:pPr/>
              <a:t>26</a:t>
            </a:fld>
            <a:endParaRPr lang="en-US" altLang="en-US" sz="1300">
              <a:latin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5746841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spcBef>
                <a:spcPct val="40000"/>
              </a:spcBef>
              <a:spcAft>
                <a:spcPct val="2000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12788" indent="-273050" defTabSz="920750">
              <a:spcBef>
                <a:spcPct val="40000"/>
              </a:spcBef>
              <a:spcAft>
                <a:spcPct val="20000"/>
              </a:spcAft>
              <a:buFont typeface="Times New Roman" panose="02020603050405020304" pitchFamily="18" charset="0"/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98550" indent="-217488" defTabSz="920750">
              <a:spcBef>
                <a:spcPct val="40000"/>
              </a:spcBef>
              <a:spcAft>
                <a:spcPct val="2000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39875" indent="-217488" defTabSz="920750">
              <a:spcBef>
                <a:spcPct val="40000"/>
              </a:spcBef>
              <a:spcAft>
                <a:spcPct val="2000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979613" indent="-217488" defTabSz="920750">
              <a:spcBef>
                <a:spcPct val="40000"/>
              </a:spcBef>
              <a:spcAft>
                <a:spcPct val="2000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36813" indent="-217488" defTabSz="920750" eaLnBrk="0" fontAlgn="base" hangingPunct="0">
              <a:spcBef>
                <a:spcPct val="40000"/>
              </a:spcBef>
              <a:spcAft>
                <a:spcPct val="2000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94013" indent="-217488" defTabSz="920750" eaLnBrk="0" fontAlgn="base" hangingPunct="0">
              <a:spcBef>
                <a:spcPct val="40000"/>
              </a:spcBef>
              <a:spcAft>
                <a:spcPct val="2000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351213" indent="-217488" defTabSz="920750" eaLnBrk="0" fontAlgn="base" hangingPunct="0">
              <a:spcBef>
                <a:spcPct val="40000"/>
              </a:spcBef>
              <a:spcAft>
                <a:spcPct val="2000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08413" indent="-217488" defTabSz="920750" eaLnBrk="0" fontAlgn="base" hangingPunct="0">
              <a:spcBef>
                <a:spcPct val="40000"/>
              </a:spcBef>
              <a:spcAft>
                <a:spcPct val="2000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300">
                <a:latin typeface="Arial" panose="020B0604020202020204" pitchFamily="34" charset="0"/>
              </a:rPr>
              <a:t>Precast Concrete Pavements</a:t>
            </a:r>
          </a:p>
        </p:txBody>
      </p:sp>
      <p:sp>
        <p:nvSpPr>
          <p:cNvPr id="819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spcBef>
                <a:spcPct val="40000"/>
              </a:spcBef>
              <a:spcAft>
                <a:spcPct val="2000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12788" indent="-273050" defTabSz="920750">
              <a:spcBef>
                <a:spcPct val="40000"/>
              </a:spcBef>
              <a:spcAft>
                <a:spcPct val="20000"/>
              </a:spcAft>
              <a:buFont typeface="Times New Roman" panose="02020603050405020304" pitchFamily="18" charset="0"/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98550" indent="-217488" defTabSz="920750">
              <a:spcBef>
                <a:spcPct val="40000"/>
              </a:spcBef>
              <a:spcAft>
                <a:spcPct val="2000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39875" indent="-217488" defTabSz="920750">
              <a:spcBef>
                <a:spcPct val="40000"/>
              </a:spcBef>
              <a:spcAft>
                <a:spcPct val="2000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979613" indent="-217488" defTabSz="920750">
              <a:spcBef>
                <a:spcPct val="40000"/>
              </a:spcBef>
              <a:spcAft>
                <a:spcPct val="2000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36813" indent="-217488" defTabSz="920750" eaLnBrk="0" fontAlgn="base" hangingPunct="0">
              <a:spcBef>
                <a:spcPct val="40000"/>
              </a:spcBef>
              <a:spcAft>
                <a:spcPct val="2000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94013" indent="-217488" defTabSz="920750" eaLnBrk="0" fontAlgn="base" hangingPunct="0">
              <a:spcBef>
                <a:spcPct val="40000"/>
              </a:spcBef>
              <a:spcAft>
                <a:spcPct val="2000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351213" indent="-217488" defTabSz="920750" eaLnBrk="0" fontAlgn="base" hangingPunct="0">
              <a:spcBef>
                <a:spcPct val="40000"/>
              </a:spcBef>
              <a:spcAft>
                <a:spcPct val="2000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08413" indent="-217488" defTabSz="920750" eaLnBrk="0" fontAlgn="base" hangingPunct="0">
              <a:spcBef>
                <a:spcPct val="40000"/>
              </a:spcBef>
              <a:spcAft>
                <a:spcPct val="2000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</a:pPr>
            <a:fld id="{7953F3DC-D32B-4677-AA06-9E360F5C37C9}" type="slidenum">
              <a:rPr lang="en-US" altLang="en-US" sz="1300" smtClean="0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altLang="en-US" sz="1300">
              <a:latin typeface="Arial" panose="020B0604020202020204" pitchFamily="34" charset="0"/>
            </a:endParaRPr>
          </a:p>
        </p:txBody>
      </p:sp>
      <p:sp>
        <p:nvSpPr>
          <p:cNvPr id="81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37369" y="3329222"/>
            <a:ext cx="6821664" cy="315444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en-US" sz="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9120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70254753-D240-49C3-898A-A189284AD568}" type="slidenum">
              <a:rPr lang="en-US" altLang="en-US" sz="1300" smtClean="0">
                <a:latin typeface="Wingdings" panose="05000000000000000000" pitchFamily="2" charset="2"/>
              </a:rPr>
              <a:pPr/>
              <a:t>5</a:t>
            </a:fld>
            <a:endParaRPr lang="en-US" altLang="en-US" sz="1300">
              <a:latin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680856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70254753-D240-49C3-898A-A189284AD568}" type="slidenum">
              <a:rPr lang="en-US" altLang="en-US" sz="1300" smtClean="0">
                <a:latin typeface="Wingdings" panose="05000000000000000000" pitchFamily="2" charset="2"/>
              </a:rPr>
              <a:pPr/>
              <a:t>6</a:t>
            </a:fld>
            <a:endParaRPr lang="en-US" altLang="en-US" sz="1300">
              <a:latin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1357849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70254753-D240-49C3-898A-A189284AD568}" type="slidenum">
              <a:rPr lang="en-US" altLang="en-US" sz="1300" smtClean="0">
                <a:latin typeface="Wingdings" panose="05000000000000000000" pitchFamily="2" charset="2"/>
              </a:rPr>
              <a:pPr/>
              <a:t>7</a:t>
            </a:fld>
            <a:endParaRPr lang="en-US" altLang="en-US" sz="1300">
              <a:latin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4258344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70254753-D240-49C3-898A-A189284AD568}" type="slidenum">
              <a:rPr lang="en-US" altLang="en-US" sz="1300" smtClean="0">
                <a:latin typeface="Wingdings" panose="05000000000000000000" pitchFamily="2" charset="2"/>
              </a:rPr>
              <a:pPr/>
              <a:t>8</a:t>
            </a:fld>
            <a:endParaRPr lang="en-US" altLang="en-US" sz="1300">
              <a:latin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897521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70254753-D240-49C3-898A-A189284AD568}" type="slidenum">
              <a:rPr lang="en-US" altLang="en-US" sz="1300" smtClean="0">
                <a:latin typeface="Wingdings" panose="05000000000000000000" pitchFamily="2" charset="2"/>
              </a:rPr>
              <a:pPr/>
              <a:t>9</a:t>
            </a:fld>
            <a:endParaRPr lang="en-US" altLang="en-US" sz="1300">
              <a:latin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0449995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70254753-D240-49C3-898A-A189284AD568}" type="slidenum">
              <a:rPr lang="en-US" altLang="en-US" sz="1300" smtClean="0">
                <a:latin typeface="Wingdings" panose="05000000000000000000" pitchFamily="2" charset="2"/>
              </a:rPr>
              <a:pPr/>
              <a:t>10</a:t>
            </a:fld>
            <a:endParaRPr lang="en-US" altLang="en-US" sz="1300">
              <a:latin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2636735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70254753-D240-49C3-898A-A189284AD568}" type="slidenum">
              <a:rPr lang="en-US" altLang="en-US" sz="1300" smtClean="0">
                <a:latin typeface="Wingdings" panose="05000000000000000000" pitchFamily="2" charset="2"/>
              </a:rPr>
              <a:pPr/>
              <a:t>11</a:t>
            </a:fld>
            <a:endParaRPr lang="en-US" altLang="en-US" sz="1300">
              <a:latin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050491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email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438400" y="3202795"/>
            <a:ext cx="9144000" cy="2407215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3200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&lt;&lt;Date, Name, Position&gt;&gt;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14" y="5610011"/>
            <a:ext cx="1804988" cy="11004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504100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317050-C401-46FF-9A01-8E9592FE1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BFBDE-7062-48DC-82EB-5D2BBB15EC4F}" type="datetime1">
              <a:rPr lang="en-US" smtClean="0"/>
              <a:t>4/26/2021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C8AF8A-11D4-452E-812E-4DC921CAE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738B3E-E8AA-4932-A1C1-9279F784F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8BBA4-568A-4194-8A3F-F6B360EB10C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081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FB18C-3352-48A3-92D7-6702E3628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144655-D9A6-4056-86A8-CD131DA0F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D34F47-EED5-44CB-B470-863973604A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53A16C-09C5-43EB-A4F1-E153A6054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12BCC-2864-41E1-B54C-D5ABA8A5B1E1}" type="datetime1">
              <a:rPr lang="en-US" smtClean="0"/>
              <a:t>4/26/2021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53B353-1824-452E-A5A5-9F5FC7ECA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56FA1B-F35F-414F-BEB4-F728443C8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8BBA4-568A-4194-8A3F-F6B360EB10C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9184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44678-8714-4E85-9FB5-7087D7725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54C67E-D012-44A6-A833-D27EC218DB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F74444-3EC1-4D29-8CEB-D9E280635E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8D694A-6300-4E48-ACFE-A062FD3F2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D5ED9-95F1-4DF3-9E75-596522A57905}" type="datetime1">
              <a:rPr lang="en-US" smtClean="0"/>
              <a:t>4/26/2021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E0481C-F3EE-4081-B8E0-F63FE3A90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CC437-C957-4D14-8700-412AE1671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8BBA4-568A-4194-8A3F-F6B360EB10C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3416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6D3C4-4B7A-4E8D-85C8-6DB454D3F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D3DBB4-47AD-468A-BA0F-14885C36FC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674C95-5285-467B-BDC5-92A1C76DD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776B6-5CED-49BA-BBF8-350EC25A1CFD}" type="datetime1">
              <a:rPr lang="en-US" smtClean="0"/>
              <a:t>4/26/2021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AEBBCF-8467-422D-854B-BF132BDCA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3CCDE9-8A5F-42AB-A790-4DC41E604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8BBA4-568A-4194-8A3F-F6B360EB10C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0500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1561B1-D783-4322-A52E-765ED24191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EDEDEC-BB73-4199-B562-1F8DC202D7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EBF1A-1CFE-46FB-AD53-A137FC735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5A79B-D4C0-4F36-A4FA-DEF267C9B5AE}" type="datetime1">
              <a:rPr lang="en-US" smtClean="0"/>
              <a:t>4/26/2021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356EA-D1AD-48CC-B214-CBF3B0585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992B9-016B-4C64-9653-2BDFA384E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8BBA4-568A-4194-8A3F-F6B360EB10C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705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40909"/>
            <a:ext cx="10515600" cy="73152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6682"/>
            <a:ext cx="10515600" cy="4351338"/>
          </a:xfrm>
        </p:spPr>
        <p:txBody>
          <a:bodyPr/>
          <a:lstStyle>
            <a:lvl1pPr marL="228600" indent="-228600">
              <a:lnSpc>
                <a:spcPct val="100000"/>
              </a:lnSpc>
              <a:spcAft>
                <a:spcPts val="300"/>
              </a:spcAft>
              <a:buClr>
                <a:srgbClr val="009E50"/>
              </a:buClr>
              <a:buFont typeface="Wingdings" panose="05000000000000000000" pitchFamily="2" charset="2"/>
              <a:buChar char="§"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>
              <a:lnSpc>
                <a:spcPct val="100000"/>
              </a:lnSpc>
              <a:spcAft>
                <a:spcPts val="300"/>
              </a:spcAft>
              <a:buClr>
                <a:srgbClr val="009E50"/>
              </a:buClr>
              <a:buFont typeface="Wingdings" panose="05000000000000000000" pitchFamily="2" charset="2"/>
              <a:buChar char="§"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lnSpc>
                <a:spcPct val="100000"/>
              </a:lnSpc>
              <a:spcAft>
                <a:spcPts val="300"/>
              </a:spcAft>
              <a:buClr>
                <a:srgbClr val="009E50"/>
              </a:buClr>
              <a:buFont typeface="Wingdings" panose="05000000000000000000" pitchFamily="2" charset="2"/>
              <a:buChar char="§"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lnSpc>
                <a:spcPct val="100000"/>
              </a:lnSpc>
              <a:spcAft>
                <a:spcPts val="300"/>
              </a:spcAft>
              <a:buClr>
                <a:srgbClr val="009E50"/>
              </a:buCl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lnSpc>
                <a:spcPct val="100000"/>
              </a:lnSpc>
              <a:spcAft>
                <a:spcPts val="300"/>
              </a:spcAft>
              <a:buClr>
                <a:srgbClr val="009E50"/>
              </a:buCl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7107" y="277602"/>
            <a:ext cx="1804988" cy="110045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838199" y="1291469"/>
            <a:ext cx="10611679" cy="0"/>
          </a:xfrm>
          <a:prstGeom prst="line">
            <a:avLst/>
          </a:prstGeom>
          <a:ln w="63500">
            <a:solidFill>
              <a:srgbClr val="009E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990600" y="1393070"/>
            <a:ext cx="10459278" cy="0"/>
          </a:xfrm>
          <a:prstGeom prst="line">
            <a:avLst/>
          </a:prstGeom>
          <a:ln w="6350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1446538" y="6261015"/>
            <a:ext cx="5273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1F0059FA-BFA4-4EF8-B366-12F1F37242FF}" type="slidenum">
              <a:rPr lang="en-US" sz="1400" smtClean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‹#›</a:t>
            </a:fld>
            <a:endParaRPr lang="en-US" sz="1400" dirty="0">
              <a:solidFill>
                <a:srgbClr val="0000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363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3927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E2B89-3E3B-4867-9A58-74B224C852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CB06F3-4AAB-48DD-A9AF-66FB097F29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17488-BF0F-4ABE-A9DD-07BCF75B1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12F4-F076-434E-AA49-5A20C2F2533E}" type="datetime1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9E95B5-3A6E-4304-A5FE-4B48C0133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E105C0-22C1-4225-BBDB-C87503080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FFDD8-951F-468F-B274-727CF3216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0340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53F5B-F413-49E4-8A72-1748C201B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5A79BC-5FA9-46D9-92CC-C395FA6D22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0BC40B-2CF0-43AD-B9EB-94509930B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8643F-CA40-4E93-AEBC-EBB49B0270F9}" type="datetime1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BCF117-0B43-4FE6-8506-9944E32B6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CFF150-DFB4-4E57-92F0-731D9A42D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FFDD8-951F-468F-B274-727CF3216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690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50E4A-5396-46AD-BC7D-D85C66120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722F29-4E1F-4303-BAE1-CAD3097B81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6FE41E-0E86-4228-88C6-7659B6738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BFAB0-3869-44C7-A79F-F53A05860AE1}" type="datetime1">
              <a:rPr lang="en-US" smtClean="0"/>
              <a:t>4/26/2021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22E37E-7FA1-47AA-A628-3D52A7920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0EB697-3720-4574-BC44-A923DC9E5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8BBA4-568A-4194-8A3F-F6B360EB10C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499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E9942-EFD4-42C2-A45C-CA7D51004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DEDF88-E3D9-431D-A6CE-C923D76C4A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E07FE8-12D2-4BA4-9559-DFEA2C4C1F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384371-C7CA-4009-87F6-E3AC60126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88C1F-75AD-4754-B891-9FB554417AA8}" type="datetime1">
              <a:rPr lang="en-US" smtClean="0"/>
              <a:t>4/26/2021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98941D-6DB7-472B-A926-B7787688A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A4D186-7615-43D2-8D9E-B137EDBEF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8BBA4-568A-4194-8A3F-F6B360EB10C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162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C839B-F49F-4CAD-87B9-4217D78D0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5A1D74-7BAD-4A6F-A75A-4AEAE7E0C6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43CD6B-B3B4-4464-A4C3-42E8D712D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7150EA-865F-4341-B3DC-436872F476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CF6B52-FA1D-4362-A8B5-4D4276A4FC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7DB13B-2CF4-4322-BB25-1A4548282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BDC2F-070F-458E-B3CC-54536B01DE4E}" type="datetime1">
              <a:rPr lang="en-US" smtClean="0"/>
              <a:t>4/26/2021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B274BC-EDF3-470A-9E45-4D055DD5D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5B7F56-CE59-4B99-823F-433007D7E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8BBA4-568A-4194-8A3F-F6B360EB10C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823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4234E-67E2-484F-9F7C-26DB021B7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B6D4F1-D6CB-4D50-ABE4-9E061D39A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C10E6-8B41-43E4-96C6-5B067E853A0F}" type="datetime1">
              <a:rPr lang="en-US" smtClean="0"/>
              <a:t>4/26/2021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F0604E-3385-4C44-96B5-B199A9277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58F647-BAC3-4E75-90FC-B9729A555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8BBA4-568A-4194-8A3F-F6B360EB10C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740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4C035-DB59-4210-AF41-C5BA6752AAA0}" type="datetime1">
              <a:rPr lang="en-US" smtClean="0"/>
              <a:t>4/26/2021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8BBA4-568A-4194-8A3F-F6B360EB10C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965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2" r:id="rId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CF3797-1916-4EDF-835F-38EFC74FA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68DE32-129B-4E31-B766-0E7616661B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278A41-DF9B-4CB1-BA96-68321EF794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C913A-3534-4606-A562-659517E9C55F}" type="datetime1">
              <a:rPr lang="en-US" smtClean="0"/>
              <a:t>4/26/2021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5BB150-6B9B-4578-A7A1-C3C44878F9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5ECB45-00C3-442F-B9EC-D3DEA06127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8BBA4-568A-4194-8A3F-F6B360EB10C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001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jpeg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png"/><Relationship Id="rId5" Type="http://schemas.openxmlformats.org/officeDocument/2006/relationships/image" Target="../media/image25.emf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jpeg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4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openxmlformats.org/officeDocument/2006/relationships/image" Target="../media/image36.png"/><Relationship Id="rId4" Type="http://schemas.openxmlformats.org/officeDocument/2006/relationships/diagramData" Target="../diagrams/data2.xml"/><Relationship Id="rId9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skytechgeek.com/2019/09/5-ways-to-start-investing-with-little-money/" TargetMode="Externa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acelebrationofwomen.org/2012/10/women-in-recovery-is-your-health-on-the-top-life-priority/" TargetMode="External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pokanevalley.org/StreetsCommittee" TargetMode="External"/><Relationship Id="rId7" Type="http://schemas.openxmlformats.org/officeDocument/2006/relationships/hyperlink" Target="https://en.wikipedia.org/wiki/Spokane_Valley,_Washington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jpg"/><Relationship Id="rId5" Type="http://schemas.openxmlformats.org/officeDocument/2006/relationships/hyperlink" Target="mailto:StreetSolutions@SpokaneValley.org" TargetMode="External"/><Relationship Id="rId4" Type="http://schemas.openxmlformats.org/officeDocument/2006/relationships/hyperlink" Target="mailto:Ajackson@SpokaneValley.org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75D2C-0E42-4FF9-82C9-964332E86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61332"/>
            <a:ext cx="6387102" cy="1325563"/>
          </a:xfrm>
        </p:spPr>
        <p:txBody>
          <a:bodyPr>
            <a:normAutofit/>
          </a:bodyPr>
          <a:lstStyle/>
          <a:p>
            <a:r>
              <a:rPr lang="en-US" dirty="0"/>
              <a:t>Videos 1, 2, &amp; 3: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A59280-451E-4F17-8155-D432AE390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464" y="2667000"/>
            <a:ext cx="9239607" cy="4318705"/>
          </a:xfrm>
        </p:spPr>
        <p:txBody>
          <a:bodyPr anchor="t">
            <a:normAutofit lnSpcReduction="10000"/>
          </a:bodyPr>
          <a:lstStyle/>
          <a:p>
            <a:pPr>
              <a:buClrTx/>
              <a:defRPr/>
            </a:pPr>
            <a:r>
              <a:rPr lang="en-US" altLang="en-US" sz="2400" dirty="0"/>
              <a:t>By the end of Videos 1, 2, and 3, we want to be able to answer:</a:t>
            </a:r>
          </a:p>
          <a:p>
            <a:pPr marL="0" indent="0">
              <a:buClrTx/>
              <a:buNone/>
              <a:defRPr/>
            </a:pPr>
            <a:endParaRPr lang="en-US" altLang="en-US" sz="2400" i="1" dirty="0"/>
          </a:p>
          <a:p>
            <a:pPr lvl="1">
              <a:buClrTx/>
              <a:defRPr/>
            </a:pPr>
            <a:r>
              <a:rPr lang="en-US" altLang="en-US" i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What long-term pavement condition should we plan for?</a:t>
            </a:r>
          </a:p>
          <a:p>
            <a:pPr lvl="1">
              <a:buClrTx/>
              <a:defRPr/>
            </a:pPr>
            <a:endParaRPr lang="en-US" altLang="en-US" i="1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pPr lvl="1">
              <a:buClrTx/>
              <a:defRPr/>
            </a:pPr>
            <a:r>
              <a:rPr lang="en-US" altLang="en-US" i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Which type of pavement “treatments” or “repairs” are acceptable?</a:t>
            </a:r>
          </a:p>
          <a:p>
            <a:pPr lvl="2">
              <a:buClrTx/>
              <a:defRPr/>
            </a:pPr>
            <a:r>
              <a:rPr lang="en-US" altLang="en-US" sz="2400" i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Should we use surface treatments?</a:t>
            </a:r>
          </a:p>
          <a:p>
            <a:pPr lvl="1">
              <a:buClrTx/>
              <a:defRPr/>
            </a:pPr>
            <a:endParaRPr lang="en-US" altLang="en-US" i="1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pPr lvl="1">
              <a:buClrTx/>
              <a:defRPr/>
            </a:pPr>
            <a:r>
              <a:rPr lang="en-US" altLang="en-US" i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Which program services should be prioritized?</a:t>
            </a:r>
          </a:p>
          <a:p>
            <a:pPr lvl="1">
              <a:buClrTx/>
              <a:defRPr/>
            </a:pPr>
            <a:endParaRPr lang="en-US" altLang="en-US" i="1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pPr lvl="1">
              <a:buClrTx/>
              <a:defRPr/>
            </a:pPr>
            <a:r>
              <a:rPr lang="en-US" altLang="en-US" i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Should arterials/collectors be prioritized differently than local access streets?</a:t>
            </a:r>
          </a:p>
        </p:txBody>
      </p:sp>
      <p:sp>
        <p:nvSpPr>
          <p:cNvPr id="14" name="Freeform: Shape 9">
            <a:extLst>
              <a:ext uri="{FF2B5EF4-FFF2-40B4-BE49-F238E27FC236}">
                <a16:creationId xmlns:a16="http://schemas.microsoft.com/office/drawing/2014/main" id="{2C6A2225-94AF-4BC4-98F4-77746E7B1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5108" y="1"/>
            <a:ext cx="4666892" cy="3612937"/>
          </a:xfrm>
          <a:custGeom>
            <a:avLst/>
            <a:gdLst>
              <a:gd name="connsiteX0" fmla="*/ 192227 w 4666892"/>
              <a:gd name="connsiteY0" fmla="*/ 0 h 3612937"/>
              <a:gd name="connsiteX1" fmla="*/ 4666892 w 4666892"/>
              <a:gd name="connsiteY1" fmla="*/ 0 h 3612937"/>
              <a:gd name="connsiteX2" fmla="*/ 4666892 w 4666892"/>
              <a:gd name="connsiteY2" fmla="*/ 2643684 h 3612937"/>
              <a:gd name="connsiteX3" fmla="*/ 4657487 w 4666892"/>
              <a:gd name="connsiteY3" fmla="*/ 2656262 h 3612937"/>
              <a:gd name="connsiteX4" fmla="*/ 2628900 w 4666892"/>
              <a:gd name="connsiteY4" fmla="*/ 3612937 h 3612937"/>
              <a:gd name="connsiteX5" fmla="*/ 0 w 4666892"/>
              <a:gd name="connsiteY5" fmla="*/ 984037 h 3612937"/>
              <a:gd name="connsiteX6" fmla="*/ 118190 w 4666892"/>
              <a:gd name="connsiteY6" fmla="*/ 202283 h 361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66892" h="3612937">
                <a:moveTo>
                  <a:pt x="192227" y="0"/>
                </a:moveTo>
                <a:lnTo>
                  <a:pt x="4666892" y="0"/>
                </a:lnTo>
                <a:lnTo>
                  <a:pt x="4666892" y="2643684"/>
                </a:lnTo>
                <a:lnTo>
                  <a:pt x="4657487" y="2656262"/>
                </a:lnTo>
                <a:cubicBezTo>
                  <a:pt x="4175308" y="3240527"/>
                  <a:pt x="3445594" y="3612937"/>
                  <a:pt x="2628900" y="3612937"/>
                </a:cubicBezTo>
                <a:cubicBezTo>
                  <a:pt x="1176999" y="3612937"/>
                  <a:pt x="0" y="2435938"/>
                  <a:pt x="0" y="984037"/>
                </a:cubicBezTo>
                <a:cubicBezTo>
                  <a:pt x="0" y="711806"/>
                  <a:pt x="41379" y="449239"/>
                  <a:pt x="118190" y="2022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5B5219-17EE-422D-BE8C-DAA86F2B15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501" b="1"/>
          <a:stretch/>
        </p:blipFill>
        <p:spPr>
          <a:xfrm>
            <a:off x="7689829" y="10"/>
            <a:ext cx="4502173" cy="3448209"/>
          </a:xfrm>
          <a:custGeom>
            <a:avLst/>
            <a:gdLst/>
            <a:ahLst/>
            <a:cxnLst/>
            <a:rect l="l" t="t" r="r" b="b"/>
            <a:pathLst>
              <a:path w="4502173" h="3448219">
                <a:moveTo>
                  <a:pt x="205627" y="0"/>
                </a:moveTo>
                <a:lnTo>
                  <a:pt x="4502173" y="0"/>
                </a:lnTo>
                <a:lnTo>
                  <a:pt x="4502173" y="2368934"/>
                </a:lnTo>
                <a:lnTo>
                  <a:pt x="4365663" y="2551486"/>
                </a:lnTo>
                <a:cubicBezTo>
                  <a:pt x="3913696" y="3099144"/>
                  <a:pt x="3229704" y="3448219"/>
                  <a:pt x="2464181" y="3448219"/>
                </a:cubicBezTo>
                <a:cubicBezTo>
                  <a:pt x="1103251" y="3448219"/>
                  <a:pt x="0" y="2344968"/>
                  <a:pt x="0" y="984038"/>
                </a:cubicBezTo>
                <a:cubicBezTo>
                  <a:pt x="0" y="643806"/>
                  <a:pt x="68954" y="319678"/>
                  <a:pt x="193648" y="24867"/>
                </a:cubicBezTo>
                <a:close/>
              </a:path>
            </a:pathLst>
          </a:custGeom>
        </p:spPr>
      </p:pic>
      <p:sp>
        <p:nvSpPr>
          <p:cNvPr id="15" name="Freeform: Shape 11">
            <a:extLst>
              <a:ext uri="{FF2B5EF4-FFF2-40B4-BE49-F238E27FC236}">
                <a16:creationId xmlns:a16="http://schemas.microsoft.com/office/drawing/2014/main" id="{648F5915-2CE1-4F74-88C5-D4366893D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4737" y="3918051"/>
            <a:ext cx="3587263" cy="2939948"/>
          </a:xfrm>
          <a:custGeom>
            <a:avLst/>
            <a:gdLst>
              <a:gd name="connsiteX0" fmla="*/ 2070613 w 3587263"/>
              <a:gd name="connsiteY0" fmla="*/ 0 h 2939948"/>
              <a:gd name="connsiteX1" fmla="*/ 3534758 w 3587263"/>
              <a:gd name="connsiteY1" fmla="*/ 606469 h 2939948"/>
              <a:gd name="connsiteX2" fmla="*/ 3587263 w 3587263"/>
              <a:gd name="connsiteY2" fmla="*/ 664240 h 2939948"/>
              <a:gd name="connsiteX3" fmla="*/ 3587263 w 3587263"/>
              <a:gd name="connsiteY3" fmla="*/ 2939948 h 2939948"/>
              <a:gd name="connsiteX4" fmla="*/ 193241 w 3587263"/>
              <a:gd name="connsiteY4" fmla="*/ 2939948 h 2939948"/>
              <a:gd name="connsiteX5" fmla="*/ 162719 w 3587263"/>
              <a:gd name="connsiteY5" fmla="*/ 2876589 h 2939948"/>
              <a:gd name="connsiteX6" fmla="*/ 0 w 3587263"/>
              <a:gd name="connsiteY6" fmla="*/ 2070613 h 2939948"/>
              <a:gd name="connsiteX7" fmla="*/ 2070613 w 3587263"/>
              <a:gd name="connsiteY7" fmla="*/ 0 h 293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7263" h="2939948">
                <a:moveTo>
                  <a:pt x="2070613" y="0"/>
                </a:moveTo>
                <a:cubicBezTo>
                  <a:pt x="2642397" y="0"/>
                  <a:pt x="3160050" y="231761"/>
                  <a:pt x="3534758" y="606469"/>
                </a:cubicBezTo>
                <a:lnTo>
                  <a:pt x="3587263" y="664240"/>
                </a:lnTo>
                <a:lnTo>
                  <a:pt x="3587263" y="2939948"/>
                </a:lnTo>
                <a:lnTo>
                  <a:pt x="193241" y="2939948"/>
                </a:lnTo>
                <a:lnTo>
                  <a:pt x="162719" y="2876589"/>
                </a:lnTo>
                <a:cubicBezTo>
                  <a:pt x="57940" y="2628865"/>
                  <a:pt x="0" y="2356505"/>
                  <a:pt x="0" y="2070613"/>
                </a:cubicBezTo>
                <a:cubicBezTo>
                  <a:pt x="0" y="927045"/>
                  <a:pt x="927045" y="0"/>
                  <a:pt x="2070613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A048B5-0224-4925-A343-59D92E7D70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10" r="1" b="1"/>
          <a:stretch/>
        </p:blipFill>
        <p:spPr>
          <a:xfrm>
            <a:off x="8768827" y="4082141"/>
            <a:ext cx="3423175" cy="2775859"/>
          </a:xfrm>
          <a:custGeom>
            <a:avLst/>
            <a:gdLst/>
            <a:ahLst/>
            <a:cxnLst/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454557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A7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627709-16BA-401D-8599-395109A8BF2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209800"/>
            <a:ext cx="8530898" cy="39238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400A80-2A20-427C-BDFA-7380D75932E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6622" y="1467175"/>
            <a:ext cx="1962054" cy="525112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7B0ED12-BB63-4B69-915D-4D44E75F6690}"/>
              </a:ext>
            </a:extLst>
          </p:cNvPr>
          <p:cNvSpPr/>
          <p:nvPr/>
        </p:nvSpPr>
        <p:spPr>
          <a:xfrm>
            <a:off x="9319052" y="2895600"/>
            <a:ext cx="2187148" cy="937371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E328EC-FB16-4892-99D4-54F75EA54CF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5600" y="1447800"/>
            <a:ext cx="2491728" cy="1974277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9D6F3D8-F4D8-4359-BBE2-D5D79D3AAEC3}"/>
              </a:ext>
            </a:extLst>
          </p:cNvPr>
          <p:cNvSpPr txBox="1">
            <a:spLocks/>
          </p:cNvSpPr>
          <p:nvPr/>
        </p:nvSpPr>
        <p:spPr>
          <a:xfrm>
            <a:off x="838200" y="5334000"/>
            <a:ext cx="8534400" cy="144333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>
                <a:srgbClr val="009E5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009E50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009E5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009E5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009E5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None/>
              <a:defRPr/>
            </a:pPr>
            <a:r>
              <a:rPr lang="en-US" altLang="en-US" sz="1800" dirty="0"/>
              <a:t>Intersection of Ponderosa &amp; Bates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None/>
              <a:defRPr/>
            </a:pPr>
            <a:r>
              <a:rPr lang="en-US" altLang="en-US" sz="1600" b="1" dirty="0"/>
              <a:t>PCI Range 55-60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en-US" altLang="en-US" sz="1600" dirty="0"/>
              <a:t>Areas of asphalt failure (alligatored cracking), measurable local failures like sunken/failed manhole patches (bumps), multiple utility patches, susceptible to freeze/thaw damage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None/>
              <a:defRPr/>
            </a:pPr>
            <a:r>
              <a:rPr lang="en-US" altLang="en-US" sz="1600" dirty="0"/>
              <a:t>Road Age: 21 years old (2000 </a:t>
            </a:r>
            <a:r>
              <a:rPr lang="en-US" altLang="en-US" sz="1600" dirty="0" err="1"/>
              <a:t>Sewering</a:t>
            </a:r>
            <a:r>
              <a:rPr lang="en-US" altLang="en-US" sz="1600" dirty="0"/>
              <a:t> Project)</a:t>
            </a:r>
            <a:endParaRPr lang="en-US" altLang="en-US" sz="1800" dirty="0"/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E9B80CF6-A450-4898-B410-F8796E6EB376}"/>
              </a:ext>
            </a:extLst>
          </p:cNvPr>
          <p:cNvSpPr/>
          <p:nvPr/>
        </p:nvSpPr>
        <p:spPr>
          <a:xfrm>
            <a:off x="7766646" y="3048000"/>
            <a:ext cx="234354" cy="233068"/>
          </a:xfrm>
          <a:prstGeom prst="star5">
            <a:avLst/>
          </a:prstGeom>
          <a:solidFill>
            <a:srgbClr val="FFFF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DEC5E58-03FD-4B93-9E4A-DCC9B053E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70905"/>
            <a:ext cx="10515600" cy="1325563"/>
          </a:xfrm>
        </p:spPr>
        <p:txBody>
          <a:bodyPr/>
          <a:lstStyle/>
          <a:p>
            <a:r>
              <a:rPr lang="en-US" altLang="en-US" dirty="0"/>
              <a:t>Pavement condition examples:</a:t>
            </a:r>
            <a:br>
              <a:rPr lang="en-US" altLang="en-US" dirty="0"/>
            </a:br>
            <a:r>
              <a:rPr lang="en-US" altLang="en-US" sz="4000" i="1" dirty="0"/>
              <a:t>What’s an acceptable pavement condition?</a:t>
            </a:r>
            <a:endParaRPr lang="en-US" altLang="en-US" i="1" dirty="0"/>
          </a:p>
        </p:txBody>
      </p:sp>
    </p:spTree>
    <p:extLst>
      <p:ext uri="{BB962C8B-B14F-4D97-AF65-F5344CB8AC3E}">
        <p14:creationId xmlns:p14="http://schemas.microsoft.com/office/powerpoint/2010/main" val="40754719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0975A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36EA1A0-9086-4FD0-B4CA-15BCD1AD26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6622" y="1467175"/>
            <a:ext cx="1962054" cy="52511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78C4F7-2F26-4D62-87F5-94D5F020A0C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296941"/>
            <a:ext cx="8530898" cy="36466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40FCB6-26ED-4B6D-9DB9-7D03889A341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7091" y="1462254"/>
            <a:ext cx="2629309" cy="2057349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9D6F3D8-F4D8-4359-BBE2-D5D79D3AAEC3}"/>
              </a:ext>
            </a:extLst>
          </p:cNvPr>
          <p:cNvSpPr txBox="1">
            <a:spLocks/>
          </p:cNvSpPr>
          <p:nvPr/>
        </p:nvSpPr>
        <p:spPr>
          <a:xfrm>
            <a:off x="838200" y="5414668"/>
            <a:ext cx="8534400" cy="129093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>
                <a:srgbClr val="009E5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009E50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009E5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009E5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009E5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None/>
              <a:defRPr/>
            </a:pPr>
            <a:r>
              <a:rPr lang="en-US" altLang="en-US" sz="1800" dirty="0"/>
              <a:t>Calvin Rd. (North of Wellesley Ave.)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None/>
              <a:defRPr/>
            </a:pPr>
            <a:r>
              <a:rPr lang="en-US" altLang="en-US" sz="1600" b="1" dirty="0"/>
              <a:t>PCI Range 45-50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None/>
              <a:defRPr/>
            </a:pPr>
            <a:r>
              <a:rPr lang="en-US" altLang="en-US" sz="1600" dirty="0"/>
              <a:t>Extensive surface (alligatored) cracking, measurable local failures: failed utility trench patches (bumps), longitudinal and transverse cracks, susceptible to freeze/thaw damage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None/>
              <a:defRPr/>
            </a:pPr>
            <a:r>
              <a:rPr lang="en-US" altLang="en-US" sz="1600" dirty="0"/>
              <a:t>Road Age: 36 years old (1985 Residential Development)</a:t>
            </a:r>
            <a:endParaRPr lang="en-US" altLang="en-US" sz="1800" dirty="0"/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E9B80CF6-A450-4898-B410-F8796E6EB376}"/>
              </a:ext>
            </a:extLst>
          </p:cNvPr>
          <p:cNvSpPr/>
          <p:nvPr/>
        </p:nvSpPr>
        <p:spPr>
          <a:xfrm>
            <a:off x="8401715" y="1519532"/>
            <a:ext cx="234354" cy="233068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D11EEB5-9061-4CB7-BB55-878A70983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70905"/>
            <a:ext cx="10515600" cy="1325563"/>
          </a:xfrm>
        </p:spPr>
        <p:txBody>
          <a:bodyPr/>
          <a:lstStyle/>
          <a:p>
            <a:r>
              <a:rPr lang="en-US" altLang="en-US" dirty="0"/>
              <a:t>Pavement condition examples:</a:t>
            </a:r>
            <a:br>
              <a:rPr lang="en-US" altLang="en-US" dirty="0"/>
            </a:br>
            <a:r>
              <a:rPr lang="en-US" altLang="en-US" sz="4000" i="1" dirty="0"/>
              <a:t>What’s an acceptable pavement condition?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33A54B-D88B-41C4-96A4-0AF78E5D3DAA}"/>
              </a:ext>
            </a:extLst>
          </p:cNvPr>
          <p:cNvSpPr/>
          <p:nvPr/>
        </p:nvSpPr>
        <p:spPr>
          <a:xfrm>
            <a:off x="9319052" y="3634629"/>
            <a:ext cx="2187148" cy="937371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3361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00"/>
            </a:gs>
            <a:gs pos="16000">
              <a:srgbClr val="F57777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52D1C43-E8FD-4272-B4B4-3D6920763F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6622" y="1467175"/>
            <a:ext cx="1962054" cy="52511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545B8B-B7B6-4BD1-81B1-ED8F5E15D88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96" y="2038663"/>
            <a:ext cx="8534400" cy="39923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D23F36-5695-41D9-B6AB-27878512FDF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5600" y="1465756"/>
            <a:ext cx="2648362" cy="2050345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9D6F3D8-F4D8-4359-BBE2-D5D79D3AAEC3}"/>
              </a:ext>
            </a:extLst>
          </p:cNvPr>
          <p:cNvSpPr txBox="1">
            <a:spLocks/>
          </p:cNvSpPr>
          <p:nvPr/>
        </p:nvSpPr>
        <p:spPr>
          <a:xfrm>
            <a:off x="838200" y="5414668"/>
            <a:ext cx="8534400" cy="129093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>
                <a:srgbClr val="009E5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009E50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009E5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009E5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009E5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None/>
              <a:defRPr/>
            </a:pPr>
            <a:r>
              <a:rPr lang="en-US" altLang="en-US" sz="1800" dirty="0"/>
              <a:t>Vera Crest Dr. (North of 24th Ave.)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None/>
              <a:defRPr/>
            </a:pPr>
            <a:r>
              <a:rPr lang="en-US" altLang="en-US" sz="1600" b="1" dirty="0"/>
              <a:t>PCI Range 20-25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None/>
              <a:defRPr/>
            </a:pPr>
            <a:r>
              <a:rPr lang="en-US" altLang="en-US" sz="1600" dirty="0"/>
              <a:t>Complete pavement failure: full width alligatored cracking, extensive patching, extensive pothole repair (bumps), susceptible to freeze/thaw damage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None/>
              <a:defRPr/>
            </a:pPr>
            <a:r>
              <a:rPr lang="en-US" altLang="en-US" sz="1600" dirty="0"/>
              <a:t>Road Age: 30 years old (1991 Residential Development)</a:t>
            </a:r>
            <a:endParaRPr lang="en-US" altLang="en-US" sz="1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639D8F-350A-4C96-9F16-40483C832BB3}"/>
              </a:ext>
            </a:extLst>
          </p:cNvPr>
          <p:cNvSpPr/>
          <p:nvPr/>
        </p:nvSpPr>
        <p:spPr>
          <a:xfrm>
            <a:off x="9296400" y="4396629"/>
            <a:ext cx="2187148" cy="2308971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E9B80CF6-A450-4898-B410-F8796E6EB376}"/>
              </a:ext>
            </a:extLst>
          </p:cNvPr>
          <p:cNvSpPr/>
          <p:nvPr/>
        </p:nvSpPr>
        <p:spPr>
          <a:xfrm>
            <a:off x="8528646" y="2667000"/>
            <a:ext cx="234354" cy="233068"/>
          </a:xfrm>
          <a:prstGeom prst="star5">
            <a:avLst/>
          </a:prstGeom>
          <a:solidFill>
            <a:srgbClr val="FFFF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04877E4-BC08-4A54-90DD-5E2AE4C21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70905"/>
            <a:ext cx="10515600" cy="1325563"/>
          </a:xfrm>
        </p:spPr>
        <p:txBody>
          <a:bodyPr/>
          <a:lstStyle/>
          <a:p>
            <a:r>
              <a:rPr lang="en-US" altLang="en-US" dirty="0"/>
              <a:t>Pavement condition examples:</a:t>
            </a:r>
            <a:br>
              <a:rPr lang="en-US" altLang="en-US" dirty="0"/>
            </a:br>
            <a:r>
              <a:rPr lang="en-US" altLang="en-US" sz="4000" i="1" dirty="0"/>
              <a:t>What’s an acceptable pavement condition?</a:t>
            </a:r>
            <a:endParaRPr lang="en-US" altLang="en-US" i="1" dirty="0"/>
          </a:p>
        </p:txBody>
      </p:sp>
    </p:spTree>
    <p:extLst>
      <p:ext uri="{BB962C8B-B14F-4D97-AF65-F5344CB8AC3E}">
        <p14:creationId xmlns:p14="http://schemas.microsoft.com/office/powerpoint/2010/main" val="30842972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4E37431-20F0-4DD6-84A9-ED2B64494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AE98B72-66C6-4AB4-AF0D-BA830DE86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7EAFC6-733F-403D-BB4D-05A3A2874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7A36730-4CB0-4F61-AD11-A44C976583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69C79E1-F916-4929-A4F3-DE763D4BF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67334AB-16BD-4EC7-8C6B-4B5171600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38B7FC-2A31-4205-94CF-A76980C10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913637"/>
            <a:ext cx="4412021" cy="303072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altLang="en-US" sz="4000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Which pavement “treatments” or “repairs” are considered?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82B9E5-29AE-4B0F-939E-E64A41B7DF0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307904"/>
            <a:ext cx="5608320" cy="419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0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AABD93-B605-4890-A9F2-C3B83555F4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0400" y="1635035"/>
            <a:ext cx="2991504" cy="1865988"/>
          </a:xfrm>
          <a:prstGeom prst="rect">
            <a:avLst/>
          </a:prstGeom>
        </p:spPr>
      </p:pic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7345"/>
          </a:xfrm>
        </p:spPr>
        <p:txBody>
          <a:bodyPr>
            <a:noAutofit/>
          </a:bodyPr>
          <a:lstStyle/>
          <a:p>
            <a:pPr algn="ctr"/>
            <a:r>
              <a:rPr lang="en-US" altLang="en-US" sz="2700" i="1" dirty="0"/>
              <a:t>Which pavement “treatments” or “repairs” are considered?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DCF726F-4A81-4D90-945E-9EED7D35C3CF}"/>
              </a:ext>
            </a:extLst>
          </p:cNvPr>
          <p:cNvGrpSpPr/>
          <p:nvPr/>
        </p:nvGrpSpPr>
        <p:grpSpPr>
          <a:xfrm>
            <a:off x="304800" y="1447800"/>
            <a:ext cx="6163254" cy="5791200"/>
            <a:chOff x="542347" y="1066801"/>
            <a:chExt cx="6163254" cy="579120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87DC908-2ECB-408F-907B-A5F17E7C9A4D}"/>
                </a:ext>
              </a:extLst>
            </p:cNvPr>
            <p:cNvSpPr/>
            <p:nvPr/>
          </p:nvSpPr>
          <p:spPr>
            <a:xfrm>
              <a:off x="1030240" y="3505200"/>
              <a:ext cx="4343400" cy="1524000"/>
            </a:xfrm>
            <a:prstGeom prst="rect">
              <a:avLst/>
            </a:prstGeom>
            <a:noFill/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9B5A0136-E1B0-4C4B-981A-29083064C208}"/>
                </a:ext>
              </a:extLst>
            </p:cNvPr>
            <p:cNvGrpSpPr/>
            <p:nvPr/>
          </p:nvGrpSpPr>
          <p:grpSpPr>
            <a:xfrm>
              <a:off x="542347" y="1066801"/>
              <a:ext cx="6163254" cy="5791200"/>
              <a:chOff x="542347" y="1066801"/>
              <a:chExt cx="6163254" cy="5791200"/>
            </a:xfrm>
          </p:grpSpPr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744834A8-FAB1-4B16-991B-2689664E0A2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5800" y="1447800"/>
                <a:ext cx="6019801" cy="541020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300"/>
                  </a:spcAft>
                  <a:buClr>
                    <a:srgbClr val="009E50"/>
                  </a:buClr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300"/>
                  </a:spcAft>
                  <a:buClr>
                    <a:srgbClr val="009E50"/>
                  </a:buClr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300"/>
                  </a:spcAft>
                  <a:buClr>
                    <a:srgbClr val="009E50"/>
                  </a:buClr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300"/>
                  </a:spcAft>
                  <a:buClr>
                    <a:srgbClr val="009E50"/>
                  </a:buClr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300"/>
                  </a:spcAft>
                  <a:buClr>
                    <a:srgbClr val="009E50"/>
                  </a:buClr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ClrTx/>
                  <a:buNone/>
                </a:pPr>
                <a:r>
                  <a:rPr lang="en-US" altLang="en-US" sz="2400" dirty="0"/>
                  <a:t>Methods for maintaining our streets</a:t>
                </a:r>
              </a:p>
              <a:p>
                <a:pPr lvl="1">
                  <a:buClrTx/>
                </a:pPr>
                <a:r>
                  <a:rPr lang="en-US" altLang="en-US" sz="2000" dirty="0"/>
                  <a:t>Preventative maintenance </a:t>
                </a:r>
              </a:p>
              <a:p>
                <a:pPr lvl="2">
                  <a:buClrTx/>
                </a:pPr>
                <a:r>
                  <a:rPr lang="en-US" altLang="en-US" sz="1800" dirty="0"/>
                  <a:t>Spot repair, patching, crack seal</a:t>
                </a:r>
              </a:p>
              <a:p>
                <a:pPr lvl="1">
                  <a:buClrTx/>
                </a:pPr>
                <a:r>
                  <a:rPr lang="en-US" altLang="en-US" sz="2000" dirty="0"/>
                  <a:t>Surface Treatments</a:t>
                </a:r>
              </a:p>
              <a:p>
                <a:pPr lvl="2">
                  <a:buClrTx/>
                </a:pPr>
                <a:r>
                  <a:rPr lang="en-US" altLang="en-US" sz="1800" dirty="0"/>
                  <a:t>Most effective on locals/collectors</a:t>
                </a:r>
              </a:p>
              <a:p>
                <a:pPr lvl="1">
                  <a:buClrTx/>
                </a:pPr>
                <a:r>
                  <a:rPr lang="en-US" altLang="en-US" sz="2000" dirty="0"/>
                  <a:t>Rehabilitation </a:t>
                </a:r>
              </a:p>
              <a:p>
                <a:pPr lvl="2">
                  <a:buClrTx/>
                </a:pPr>
                <a:r>
                  <a:rPr lang="en-US" altLang="en-US" sz="1800" dirty="0"/>
                  <a:t>Grind/Overlay street surface</a:t>
                </a:r>
              </a:p>
              <a:p>
                <a:pPr lvl="1">
                  <a:buClrTx/>
                </a:pPr>
                <a:r>
                  <a:rPr lang="en-US" altLang="en-US" sz="2000" dirty="0"/>
                  <a:t>Reconstruction </a:t>
                </a:r>
              </a:p>
              <a:p>
                <a:pPr lvl="2">
                  <a:buClrTx/>
                </a:pPr>
                <a:r>
                  <a:rPr lang="en-US" altLang="en-US" sz="1800" dirty="0"/>
                  <a:t>Remove/Replace street</a:t>
                </a:r>
              </a:p>
            </p:txBody>
          </p:sp>
          <p:sp>
            <p:nvSpPr>
              <p:cNvPr id="24" name="Content Placeholder 2">
                <a:extLst>
                  <a:ext uri="{FF2B5EF4-FFF2-40B4-BE49-F238E27FC236}">
                    <a16:creationId xmlns:a16="http://schemas.microsoft.com/office/drawing/2014/main" id="{3B1F35A1-C36F-4100-95BA-01CD4FE8B14A}"/>
                  </a:ext>
                </a:extLst>
              </p:cNvPr>
              <p:cNvSpPr txBox="1">
                <a:spLocks/>
              </p:cNvSpPr>
              <p:nvPr/>
            </p:nvSpPr>
            <p:spPr>
              <a:xfrm rot="16200000">
                <a:off x="-1324553" y="2933701"/>
                <a:ext cx="4343399" cy="60959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300"/>
                  </a:spcAft>
                  <a:buClr>
                    <a:srgbClr val="009E50"/>
                  </a:buClr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300"/>
                  </a:spcAft>
                  <a:buClr>
                    <a:srgbClr val="009E50"/>
                  </a:buClr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300"/>
                  </a:spcAft>
                  <a:buClr>
                    <a:srgbClr val="009E50"/>
                  </a:buClr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300"/>
                  </a:spcAft>
                  <a:buClr>
                    <a:srgbClr val="009E50"/>
                  </a:buClr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300"/>
                  </a:spcAft>
                  <a:buClr>
                    <a:srgbClr val="009E50"/>
                  </a:buClr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fontAlgn="auto">
                  <a:buClrTx/>
                  <a:buFont typeface="Wingdings" panose="05000000000000000000" pitchFamily="2" charset="2"/>
                  <a:buNone/>
                  <a:defRPr/>
                </a:pPr>
                <a:r>
                  <a:rPr lang="en-US" altLang="en-US" sz="2400" dirty="0">
                    <a:solidFill>
                      <a:srgbClr val="FF0000"/>
                    </a:solidFill>
                  </a:rPr>
                  <a:t>Current practice</a:t>
                </a:r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2044989-22C7-49D0-97EB-FB635036C547}"/>
                </a:ext>
              </a:extLst>
            </p:cNvPr>
            <p:cNvSpPr/>
            <p:nvPr/>
          </p:nvSpPr>
          <p:spPr>
            <a:xfrm>
              <a:off x="1042416" y="1884123"/>
              <a:ext cx="4343400" cy="838199"/>
            </a:xfrm>
            <a:prstGeom prst="rect">
              <a:avLst/>
            </a:prstGeom>
            <a:noFill/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205066B-E24B-4096-8181-515BFFE140E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9693" y="2473036"/>
            <a:ext cx="3140362" cy="23552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BC6379-DFB2-49D4-A39C-586F689A293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4186" y="4384964"/>
            <a:ext cx="3417551" cy="205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6608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49B447FE-DDA9-4B30-828A-59FC56912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3D487F7-9050-4871-B351-34A72ADB2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484" y="-1"/>
            <a:ext cx="6096002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43C27DD-EF6A-4C48-9669-C2970E71A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52884" y="609601"/>
            <a:ext cx="6858003" cy="5638801"/>
          </a:xfrm>
          <a:prstGeom prst="rect">
            <a:avLst/>
          </a:prstGeom>
          <a:gradFill>
            <a:gsLst>
              <a:gs pos="0">
                <a:schemeClr val="accent1">
                  <a:alpha val="23000"/>
                </a:schemeClr>
              </a:gs>
              <a:gs pos="71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0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5A1AA86-B7E6-4C02-AA34-F1A25CD4C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7518" y="2217950"/>
            <a:ext cx="6103518" cy="464004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86C3B9CB-4E48-4726-B7B9-9E02F71B1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137312">
            <a:off x="565239" y="1211422"/>
            <a:ext cx="4640488" cy="4640488"/>
          </a:xfrm>
          <a:prstGeom prst="ellipse">
            <a:avLst/>
          </a:prstGeom>
          <a:gradFill>
            <a:gsLst>
              <a:gs pos="53000">
                <a:schemeClr val="accent1">
                  <a:alpha val="0"/>
                </a:schemeClr>
              </a:gs>
              <a:gs pos="100000">
                <a:schemeClr val="accent1">
                  <a:lumMod val="40000"/>
                  <a:lumOff val="60000"/>
                  <a:alpha val="15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84384FE-1C88-4CAA-8FB8-2313A3AE73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7519" y="0"/>
            <a:ext cx="6103519" cy="6870700"/>
          </a:xfrm>
          <a:prstGeom prst="rect">
            <a:avLst/>
          </a:prstGeom>
          <a:gradFill>
            <a:gsLst>
              <a:gs pos="24000">
                <a:schemeClr val="accent1">
                  <a:alpha val="0"/>
                </a:schemeClr>
              </a:gs>
              <a:gs pos="100000">
                <a:srgbClr val="000000">
                  <a:alpha val="71000"/>
                </a:srgb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D23920-CC81-4FF8-84E8-7967D208C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788" y="2654490"/>
            <a:ext cx="4567686" cy="322038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altLang="en-US" sz="4800" i="1">
                <a:solidFill>
                  <a:srgbClr val="FFFFFF"/>
                </a:solidFill>
              </a:rPr>
              <a:t>How can surface treatments help?</a:t>
            </a:r>
            <a:endParaRPr lang="en-US" sz="4800">
              <a:solidFill>
                <a:srgbClr val="FFFFFF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AEC6F66-F16F-4730-B7F5-428654B629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1" r="15275"/>
          <a:stretch/>
        </p:blipFill>
        <p:spPr>
          <a:xfrm>
            <a:off x="6553199" y="457200"/>
            <a:ext cx="5181602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58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8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1839500-ED38-418B-886D-0A38DDFBD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820" y="993998"/>
            <a:ext cx="7391400" cy="5407150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en-US" altLang="en-US" dirty="0"/>
              <a:t>Typically work well on “good” condition roads</a:t>
            </a:r>
          </a:p>
          <a:p>
            <a:pPr>
              <a:buClrTx/>
            </a:pPr>
            <a:r>
              <a:rPr lang="en-US" altLang="en-US" dirty="0"/>
              <a:t>Slows aging = longer life = save money</a:t>
            </a:r>
          </a:p>
          <a:p>
            <a:pPr>
              <a:buClrTx/>
            </a:pPr>
            <a:r>
              <a:rPr lang="en-US" altLang="en-US" dirty="0"/>
              <a:t>Easy to implement</a:t>
            </a:r>
          </a:p>
          <a:p>
            <a:pPr>
              <a:buClrTx/>
            </a:pPr>
            <a:r>
              <a:rPr lang="en-US" altLang="en-US" dirty="0"/>
              <a:t>New wearing surface for traffic</a:t>
            </a:r>
          </a:p>
          <a:p>
            <a:pPr>
              <a:buClrTx/>
            </a:pPr>
            <a:r>
              <a:rPr lang="en-US" altLang="en-US" dirty="0"/>
              <a:t>Protects the street against:</a:t>
            </a:r>
          </a:p>
          <a:p>
            <a:pPr lvl="1">
              <a:buClrTx/>
            </a:pPr>
            <a:r>
              <a:rPr lang="en-US" altLang="en-US" sz="2000" dirty="0"/>
              <a:t>Weathering</a:t>
            </a:r>
          </a:p>
          <a:p>
            <a:pPr lvl="1">
              <a:buClrTx/>
            </a:pPr>
            <a:r>
              <a:rPr lang="en-US" altLang="en-US" sz="2000" dirty="0"/>
              <a:t>Surface cracking </a:t>
            </a:r>
          </a:p>
          <a:p>
            <a:pPr lvl="1">
              <a:buClrTx/>
            </a:pPr>
            <a:r>
              <a:rPr lang="en-US" altLang="en-US" sz="2000" dirty="0"/>
              <a:t>Prevents potholes</a:t>
            </a:r>
          </a:p>
          <a:p>
            <a:pPr>
              <a:buClrTx/>
              <a:defRPr/>
            </a:pPr>
            <a:r>
              <a:rPr lang="en-US" altLang="en-US" dirty="0"/>
              <a:t>Concerns:</a:t>
            </a:r>
          </a:p>
          <a:p>
            <a:pPr lvl="1">
              <a:buClrTx/>
              <a:defRPr/>
            </a:pPr>
            <a:r>
              <a:rPr lang="en-US" altLang="en-US" sz="2000" dirty="0"/>
              <a:t>Longevity</a:t>
            </a:r>
          </a:p>
          <a:p>
            <a:pPr lvl="1">
              <a:buClrTx/>
              <a:defRPr/>
            </a:pPr>
            <a:r>
              <a:rPr lang="en-US" altLang="en-US" sz="2000" dirty="0"/>
              <a:t>Availability</a:t>
            </a:r>
          </a:p>
          <a:p>
            <a:pPr lvl="1">
              <a:buClrTx/>
              <a:defRPr/>
            </a:pPr>
            <a:r>
              <a:rPr lang="en-US" altLang="en-US" sz="2000" dirty="0"/>
              <a:t>Public acceptance</a:t>
            </a:r>
          </a:p>
        </p:txBody>
      </p:sp>
      <p:graphicFrame>
        <p:nvGraphicFramePr>
          <p:cNvPr id="30" name="Object 3">
            <a:extLst>
              <a:ext uri="{FF2B5EF4-FFF2-40B4-BE49-F238E27FC236}">
                <a16:creationId xmlns:a16="http://schemas.microsoft.com/office/drawing/2014/main" id="{7B195CC2-38EC-4A1C-A978-68631148B6F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0674057"/>
              </p:ext>
            </p:extLst>
          </p:nvPr>
        </p:nvGraphicFramePr>
        <p:xfrm>
          <a:off x="8169131" y="3649782"/>
          <a:ext cx="3704780" cy="20737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Presentation" r:id="rId4" imgW="2741578" imgH="1598727" progId="PowerPoint.Show.8">
                  <p:embed/>
                </p:oleObj>
              </mc:Choice>
              <mc:Fallback>
                <p:oleObj name="Presentation" r:id="rId4" imgW="2741578" imgH="1598727" progId="PowerPoint.Show.8">
                  <p:embed/>
                  <p:pic>
                    <p:nvPicPr>
                      <p:cNvPr id="23" name="Object 3">
                        <a:extLst>
                          <a:ext uri="{FF2B5EF4-FFF2-40B4-BE49-F238E27FC236}">
                            <a16:creationId xmlns:a16="http://schemas.microsoft.com/office/drawing/2014/main" id="{EBBB4DF7-E2D1-4DD1-B330-39EF36DB550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69131" y="3649782"/>
                        <a:ext cx="3704780" cy="20737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2" name="Group 31">
            <a:extLst>
              <a:ext uri="{FF2B5EF4-FFF2-40B4-BE49-F238E27FC236}">
                <a16:creationId xmlns:a16="http://schemas.microsoft.com/office/drawing/2014/main" id="{35B2868B-4AE6-4C6C-8B7F-F7B45801FAA2}"/>
              </a:ext>
            </a:extLst>
          </p:cNvPr>
          <p:cNvGrpSpPr/>
          <p:nvPr/>
        </p:nvGrpSpPr>
        <p:grpSpPr>
          <a:xfrm>
            <a:off x="4712208" y="3810000"/>
            <a:ext cx="2767584" cy="2591148"/>
            <a:chOff x="3637899" y="3351255"/>
            <a:chExt cx="2293141" cy="2439945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A34CC9B3-3E82-4CC7-B1EF-2FC5D2A9B8BE}"/>
                </a:ext>
              </a:extLst>
            </p:cNvPr>
            <p:cNvGrpSpPr/>
            <p:nvPr/>
          </p:nvGrpSpPr>
          <p:grpSpPr>
            <a:xfrm>
              <a:off x="3637899" y="3351255"/>
              <a:ext cx="2293141" cy="2365977"/>
              <a:chOff x="1704862" y="3882423"/>
              <a:chExt cx="2293141" cy="2365977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B6F5457D-4F21-4ED0-A7EB-729021154249}"/>
                  </a:ext>
                </a:extLst>
              </p:cNvPr>
              <p:cNvSpPr/>
              <p:nvPr/>
            </p:nvSpPr>
            <p:spPr>
              <a:xfrm>
                <a:off x="2743200" y="4327686"/>
                <a:ext cx="609600" cy="1920714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6FA464E7-7BA4-473D-BE31-931C7B90FDE9}"/>
                  </a:ext>
                </a:extLst>
              </p:cNvPr>
              <p:cNvSpPr/>
              <p:nvPr/>
            </p:nvSpPr>
            <p:spPr>
              <a:xfrm>
                <a:off x="2362200" y="5603850"/>
                <a:ext cx="609600" cy="644550"/>
              </a:xfrm>
              <a:prstGeom prst="rect">
                <a:avLst/>
              </a:prstGeom>
              <a:solidFill>
                <a:srgbClr val="009E50"/>
              </a:solidFill>
              <a:ln>
                <a:solidFill>
                  <a:srgbClr val="009E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BF1E37D-4556-4A0C-A9B5-2DB5419E282C}"/>
                  </a:ext>
                </a:extLst>
              </p:cNvPr>
              <p:cNvSpPr txBox="1"/>
              <p:nvPr/>
            </p:nvSpPr>
            <p:spPr>
              <a:xfrm>
                <a:off x="1704862" y="5129564"/>
                <a:ext cx="197514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$5-10/SY</a:t>
                </a:r>
              </a:p>
              <a:p>
                <a:pPr algn="ctr"/>
                <a:r>
                  <a:rPr lang="en-US" sz="1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Surface Treatments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8BFC00EE-2C61-491A-8A4C-456652B7B0CC}"/>
                  </a:ext>
                </a:extLst>
              </p:cNvPr>
              <p:cNvSpPr txBox="1"/>
              <p:nvPr/>
            </p:nvSpPr>
            <p:spPr>
              <a:xfrm>
                <a:off x="2093003" y="3882423"/>
                <a:ext cx="1905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$30-80/SY</a:t>
                </a:r>
              </a:p>
              <a:p>
                <a:pPr algn="ctr"/>
                <a:r>
                  <a:rPr lang="en-US" sz="1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Rehabs &amp; Rebuilds</a:t>
                </a:r>
              </a:p>
            </p:txBody>
          </p:sp>
        </p:grp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0B94B9A-DF5F-4202-8ABD-E6B98CC04EE4}"/>
                </a:ext>
              </a:extLst>
            </p:cNvPr>
            <p:cNvCxnSpPr/>
            <p:nvPr/>
          </p:nvCxnSpPr>
          <p:spPr>
            <a:xfrm>
              <a:off x="3742881" y="5791200"/>
              <a:ext cx="1981200" cy="0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71FFDDC-CF0D-4F0A-8CFC-D027364E45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42881" y="3486094"/>
              <a:ext cx="0" cy="2305106"/>
            </a:xfrm>
            <a:prstGeom prst="line">
              <a:avLst/>
            </a:prstGeom>
            <a:ln w="3492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E8EF050-310C-41A4-A9D8-8EE2D498DBB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5220" y="516867"/>
            <a:ext cx="4219534" cy="26045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E83657-A05F-4E52-9081-60663FFAF76D}"/>
              </a:ext>
            </a:extLst>
          </p:cNvPr>
          <p:cNvSpPr txBox="1"/>
          <p:nvPr/>
        </p:nvSpPr>
        <p:spPr>
          <a:xfrm>
            <a:off x="299184" y="133685"/>
            <a:ext cx="4724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latin typeface="+mj-lt"/>
              </a:rPr>
              <a:t>Surface Treatments</a:t>
            </a:r>
          </a:p>
        </p:txBody>
      </p:sp>
    </p:spTree>
    <p:extLst>
      <p:ext uri="{BB962C8B-B14F-4D97-AF65-F5344CB8AC3E}">
        <p14:creationId xmlns:p14="http://schemas.microsoft.com/office/powerpoint/2010/main" val="8475289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2B35F886-1102-4486-830A-34F41439CE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7DEFD1BC-7AD4-41EC-8E11-4E5E8AC541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8B0E5C8B-3874-4B3C-BAD4-9EFE85FEAC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E7DA6224-9378-452F-A53A-DD0BF19724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1DE869DF-C006-49F7-B9FF-0317F64E97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FD200C16-6204-4580-AB37-7E94176D04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F0DE7603-6DD0-4DB6-88FC-5402B9D4AA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33D7C9E1-737D-4140-9F3C-BD85944D22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45" r="9637" b="-1"/>
          <a:stretch/>
        </p:blipFill>
        <p:spPr>
          <a:xfrm>
            <a:off x="603504" y="417317"/>
            <a:ext cx="3549663" cy="3157838"/>
          </a:xfrm>
          <a:prstGeom prst="rect">
            <a:avLst/>
          </a:prstGeom>
        </p:spPr>
      </p:pic>
      <p:grpSp>
        <p:nvGrpSpPr>
          <p:cNvPr id="147" name="Group 146">
            <a:extLst>
              <a:ext uri="{FF2B5EF4-FFF2-40B4-BE49-F238E27FC236}">
                <a16:creationId xmlns:a16="http://schemas.microsoft.com/office/drawing/2014/main" id="{975C268C-D419-4123-9FAD-0E2B7F9EE7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4192" y="584794"/>
            <a:ext cx="304800" cy="429768"/>
            <a:chOff x="215328" y="-46937"/>
            <a:chExt cx="304800" cy="2773841"/>
          </a:xfrm>
        </p:grpSpPr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3A7E309C-A3BD-432E-8CB5-F0B6425281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2F1F621C-4533-4835-ADE2-372F2763A0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8EFC8245-5168-4DAF-930D-09A7BDDA6C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F192ED34-5046-4043-AEF8-2DF7C4806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F924A786-EAF1-4722-88CC-C5068F76B96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828" r="1" b="1"/>
          <a:stretch/>
        </p:blipFill>
        <p:spPr>
          <a:xfrm>
            <a:off x="4280448" y="406043"/>
            <a:ext cx="3549663" cy="3162873"/>
          </a:xfrm>
          <a:prstGeom prst="rect">
            <a:avLst/>
          </a:prstGeom>
        </p:spPr>
      </p:pic>
      <p:sp>
        <p:nvSpPr>
          <p:cNvPr id="153" name="Rectangle 152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C3CA400-7B1F-459A-B6D9-FCA40A3B885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82" r="2964" b="-4"/>
          <a:stretch/>
        </p:blipFill>
        <p:spPr>
          <a:xfrm rot="5400000">
            <a:off x="8142689" y="212648"/>
            <a:ext cx="3162873" cy="3549663"/>
          </a:xfrm>
          <a:prstGeom prst="rect">
            <a:avLst/>
          </a:prstGeom>
        </p:spPr>
      </p:pic>
      <p:sp>
        <p:nvSpPr>
          <p:cNvPr id="161" name="Rectangle 160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630936" y="4018137"/>
            <a:ext cx="4550664" cy="2129586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en-US" sz="3700" i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Which surface treatments have been used in our region?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44834A8-FAB1-4B16-991B-2689664E0A25}"/>
              </a:ext>
            </a:extLst>
          </p:cNvPr>
          <p:cNvSpPr txBox="1">
            <a:spLocks/>
          </p:cNvSpPr>
          <p:nvPr/>
        </p:nvSpPr>
        <p:spPr>
          <a:xfrm>
            <a:off x="5486080" y="4018143"/>
            <a:ext cx="5994666" cy="2129599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>
                <a:srgbClr val="009E5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009E50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009E5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009E5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009E5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90000"/>
              </a:lnSpc>
              <a:buClrTx/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Fog Seals</a:t>
            </a:r>
          </a:p>
          <a:p>
            <a:pPr lvl="1">
              <a:lnSpc>
                <a:spcPct val="90000"/>
              </a:lnSpc>
              <a:buClrTx/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Chip Seals</a:t>
            </a:r>
          </a:p>
          <a:p>
            <a:pPr lvl="1">
              <a:lnSpc>
                <a:spcPct val="90000"/>
              </a:lnSpc>
              <a:buClrTx/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Slurry Seals &amp; </a:t>
            </a:r>
            <a:r>
              <a:rPr lang="en-US" altLang="en-US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Microsurfacing</a:t>
            </a:r>
            <a:endParaRPr lang="en-US" altLang="en-US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lvl="1">
              <a:lnSpc>
                <a:spcPct val="90000"/>
              </a:lnSpc>
              <a:buClrTx/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Thin overlays</a:t>
            </a:r>
          </a:p>
          <a:p>
            <a:pPr lvl="2">
              <a:lnSpc>
                <a:spcPct val="90000"/>
              </a:lnSpc>
              <a:buClrTx/>
              <a:buFont typeface="Arial" panose="020B0604020202020204" pitchFamily="34" charset="0"/>
              <a:buChar char="•"/>
            </a:pPr>
            <a:endParaRPr lang="en-US" altLang="en-US" sz="18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06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>
            <a:extLst>
              <a:ext uri="{FF2B5EF4-FFF2-40B4-BE49-F238E27FC236}">
                <a16:creationId xmlns:a16="http://schemas.microsoft.com/office/drawing/2014/main" id="{64EEF634-0CB2-4BBF-8209-1E08734E03D8}"/>
              </a:ext>
            </a:extLst>
          </p:cNvPr>
          <p:cNvSpPr/>
          <p:nvPr/>
        </p:nvSpPr>
        <p:spPr>
          <a:xfrm>
            <a:off x="5117172" y="2803735"/>
            <a:ext cx="1366834" cy="1418959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304800" y="197852"/>
            <a:ext cx="10515600" cy="1270520"/>
          </a:xfrm>
        </p:spPr>
        <p:txBody>
          <a:bodyPr>
            <a:normAutofit/>
          </a:bodyPr>
          <a:lstStyle/>
          <a:p>
            <a:pPr algn="ctr"/>
            <a:r>
              <a:rPr lang="en-US" altLang="en-US" sz="4000" i="1" dirty="0"/>
              <a:t>How can surface treatments help?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C041C9D-EADA-4924-9950-F46C17031752}"/>
              </a:ext>
            </a:extLst>
          </p:cNvPr>
          <p:cNvSpPr txBox="1">
            <a:spLocks/>
          </p:cNvSpPr>
          <p:nvPr/>
        </p:nvSpPr>
        <p:spPr>
          <a:xfrm>
            <a:off x="1435532" y="1517596"/>
            <a:ext cx="5059291" cy="533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>
                <a:srgbClr val="009E5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009E50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009E5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009E5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009E5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buClrTx/>
            </a:pPr>
            <a:r>
              <a:rPr lang="en-US" altLang="en-US" sz="2000" dirty="0"/>
              <a:t>Sunscreens and moisturizers</a:t>
            </a:r>
          </a:p>
          <a:p>
            <a:pPr lvl="1" fontAlgn="auto">
              <a:buClrTx/>
            </a:pPr>
            <a:r>
              <a:rPr lang="en-US" altLang="en-US" sz="1800" dirty="0"/>
              <a:t>Fog seals</a:t>
            </a:r>
          </a:p>
          <a:p>
            <a:pPr lvl="1" fontAlgn="auto">
              <a:buClrTx/>
            </a:pPr>
            <a:r>
              <a:rPr lang="en-US" altLang="en-US" sz="1800" dirty="0"/>
              <a:t>Rejuvenators</a:t>
            </a:r>
            <a:endParaRPr lang="en-US" altLang="en-US" sz="600" dirty="0"/>
          </a:p>
          <a:p>
            <a:pPr fontAlgn="auto">
              <a:buClrTx/>
            </a:pPr>
            <a:r>
              <a:rPr lang="en-US" altLang="en-US" sz="2000" dirty="0"/>
              <a:t>Padded layers = extra protection</a:t>
            </a:r>
          </a:p>
          <a:p>
            <a:pPr lvl="1" fontAlgn="auto">
              <a:buClrTx/>
            </a:pPr>
            <a:r>
              <a:rPr lang="en-US" altLang="en-US" sz="1800" dirty="0"/>
              <a:t>Chip seals </a:t>
            </a:r>
          </a:p>
          <a:p>
            <a:pPr lvl="1" fontAlgn="auto">
              <a:buClrTx/>
            </a:pPr>
            <a:r>
              <a:rPr lang="en-US" altLang="en-US" sz="1800" dirty="0"/>
              <a:t>Slurry seals</a:t>
            </a:r>
          </a:p>
          <a:p>
            <a:pPr lvl="1" fontAlgn="auto">
              <a:buClrTx/>
            </a:pPr>
            <a:r>
              <a:rPr lang="en-US" altLang="en-US" sz="1800" dirty="0"/>
              <a:t>Microsurfacing</a:t>
            </a:r>
          </a:p>
          <a:p>
            <a:pPr fontAlgn="auto">
              <a:buClrTx/>
            </a:pPr>
            <a:r>
              <a:rPr lang="en-US" altLang="en-US" sz="2000" dirty="0"/>
              <a:t>Full body armor</a:t>
            </a:r>
          </a:p>
          <a:p>
            <a:pPr lvl="1" fontAlgn="auto">
              <a:buClrTx/>
            </a:pPr>
            <a:r>
              <a:rPr lang="en-US" altLang="en-US" sz="1800" dirty="0"/>
              <a:t>Double chip seals</a:t>
            </a:r>
          </a:p>
          <a:p>
            <a:pPr lvl="1" fontAlgn="auto">
              <a:buClrTx/>
            </a:pPr>
            <a:r>
              <a:rPr lang="en-US" altLang="en-US" sz="1800" dirty="0"/>
              <a:t>Combo seals (from above)</a:t>
            </a:r>
          </a:p>
          <a:p>
            <a:pPr lvl="1" fontAlgn="auto">
              <a:buClrTx/>
            </a:pPr>
            <a:r>
              <a:rPr lang="en-US" altLang="en-US" sz="1800" dirty="0"/>
              <a:t>Thin overlays</a:t>
            </a:r>
            <a:endParaRPr lang="en-US" altLang="en-US" sz="1400" dirty="0"/>
          </a:p>
          <a:p>
            <a:pPr lvl="1" fontAlgn="auto"/>
            <a:endParaRPr lang="en-US" altLang="en-US" sz="1600" dirty="0"/>
          </a:p>
          <a:p>
            <a:pPr lvl="1" fontAlgn="auto"/>
            <a:endParaRPr lang="en-US" altLang="en-US" sz="2000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D5E1FC7-51DF-45A7-A0B3-586D801D0D4C}"/>
              </a:ext>
            </a:extLst>
          </p:cNvPr>
          <p:cNvGrpSpPr/>
          <p:nvPr/>
        </p:nvGrpSpPr>
        <p:grpSpPr>
          <a:xfrm>
            <a:off x="388639" y="1447800"/>
            <a:ext cx="1183483" cy="4461319"/>
            <a:chOff x="-6328" y="1376970"/>
            <a:chExt cx="1219200" cy="4467093"/>
          </a:xfrm>
        </p:grpSpPr>
        <p:sp>
          <p:nvSpPr>
            <p:cNvPr id="19" name="Trapezoid 18">
              <a:extLst>
                <a:ext uri="{FF2B5EF4-FFF2-40B4-BE49-F238E27FC236}">
                  <a16:creationId xmlns:a16="http://schemas.microsoft.com/office/drawing/2014/main" id="{C4073879-A424-4024-AB2E-6BB2F267DD11}"/>
                </a:ext>
              </a:extLst>
            </p:cNvPr>
            <p:cNvSpPr/>
            <p:nvPr/>
          </p:nvSpPr>
          <p:spPr>
            <a:xfrm>
              <a:off x="303238" y="1697425"/>
              <a:ext cx="658488" cy="3694494"/>
            </a:xfrm>
            <a:prstGeom prst="trapezoid">
              <a:avLst/>
            </a:prstGeom>
            <a:gradFill>
              <a:gsLst>
                <a:gs pos="50000">
                  <a:srgbClr val="FFFF00"/>
                </a:gs>
                <a:gs pos="0">
                  <a:srgbClr val="009E50"/>
                </a:gs>
                <a:gs pos="89000">
                  <a:srgbClr val="FF0000"/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039EB18-58DD-4878-9588-5843C3EAA154}"/>
                </a:ext>
              </a:extLst>
            </p:cNvPr>
            <p:cNvSpPr txBox="1"/>
            <p:nvPr/>
          </p:nvSpPr>
          <p:spPr>
            <a:xfrm rot="16200000">
              <a:off x="-300766" y="3348767"/>
              <a:ext cx="18852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Intensity &amp; Cost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E359FAF-F69B-4B99-B3D8-F82CDE9848CF}"/>
                </a:ext>
              </a:extLst>
            </p:cNvPr>
            <p:cNvSpPr txBox="1"/>
            <p:nvPr/>
          </p:nvSpPr>
          <p:spPr>
            <a:xfrm>
              <a:off x="146072" y="1376970"/>
              <a:ext cx="985041" cy="400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$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401A15F-3B34-4099-9143-0A8402EA2107}"/>
                </a:ext>
              </a:extLst>
            </p:cNvPr>
            <p:cNvSpPr txBox="1"/>
            <p:nvPr/>
          </p:nvSpPr>
          <p:spPr>
            <a:xfrm>
              <a:off x="-6328" y="5443435"/>
              <a:ext cx="1219200" cy="400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$$$$</a:t>
              </a:r>
            </a:p>
          </p:txBody>
        </p:sp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id="{962F0CAF-DAC5-41C6-B1BF-6AC682974859}"/>
              </a:ext>
            </a:extLst>
          </p:cNvPr>
          <p:cNvSpPr/>
          <p:nvPr/>
        </p:nvSpPr>
        <p:spPr>
          <a:xfrm>
            <a:off x="4953000" y="1614369"/>
            <a:ext cx="1366834" cy="1029440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188D32D-E96D-4BC9-A913-B563B928961F}"/>
              </a:ext>
            </a:extLst>
          </p:cNvPr>
          <p:cNvSpPr/>
          <p:nvPr/>
        </p:nvSpPr>
        <p:spPr>
          <a:xfrm>
            <a:off x="5353907" y="4351176"/>
            <a:ext cx="909634" cy="1694134"/>
          </a:xfrm>
          <a:prstGeom prst="ellipse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BCEFEEDC-51C1-4DD6-86D5-485BF4F8D2A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12" b="2481"/>
          <a:stretch/>
        </p:blipFill>
        <p:spPr>
          <a:xfrm>
            <a:off x="6501040" y="1828800"/>
            <a:ext cx="5249332" cy="4009760"/>
          </a:xfrm>
          <a:prstGeom prst="rect">
            <a:avLst/>
          </a:prstGeom>
        </p:spPr>
      </p:pic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8BACCCEC-7A5C-41B5-B753-66E79B265745}"/>
              </a:ext>
            </a:extLst>
          </p:cNvPr>
          <p:cNvSpPr txBox="1">
            <a:spLocks/>
          </p:cNvSpPr>
          <p:nvPr/>
        </p:nvSpPr>
        <p:spPr>
          <a:xfrm>
            <a:off x="6172200" y="5867400"/>
            <a:ext cx="5388131" cy="60959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>
                <a:srgbClr val="009E5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009E50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009E5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009E5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009E5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buClrTx/>
              <a:buFont typeface="Wingdings" panose="05000000000000000000" pitchFamily="2" charset="2"/>
              <a:buNone/>
              <a:defRPr/>
            </a:pPr>
            <a:r>
              <a:rPr lang="en-US" altLang="en-US" sz="2000" dirty="0"/>
              <a:t>All streets with PCI 40-80 that may be considered for surface treatments.</a:t>
            </a:r>
          </a:p>
        </p:txBody>
      </p:sp>
    </p:spTree>
    <p:extLst>
      <p:ext uri="{BB962C8B-B14F-4D97-AF65-F5344CB8AC3E}">
        <p14:creationId xmlns:p14="http://schemas.microsoft.com/office/powerpoint/2010/main" val="38423971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4" grpId="0" animBg="1"/>
      <p:bldP spid="3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1000">
              <a:schemeClr val="bg1">
                <a:lumMod val="85000"/>
              </a:schemeClr>
            </a:gs>
            <a:gs pos="44000">
              <a:schemeClr val="accent6">
                <a:lumMod val="20000"/>
                <a:lumOff val="80000"/>
              </a:schemeClr>
            </a:gs>
            <a:gs pos="80000">
              <a:schemeClr val="bg1">
                <a:lumMod val="8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366443" y="97053"/>
            <a:ext cx="11459114" cy="1158602"/>
          </a:xfrm>
        </p:spPr>
        <p:txBody>
          <a:bodyPr>
            <a:normAutofit/>
          </a:bodyPr>
          <a:lstStyle/>
          <a:p>
            <a:pPr algn="ctr"/>
            <a:r>
              <a:rPr lang="en-US" altLang="en-US" sz="3200" i="1" dirty="0"/>
              <a:t>How do pavement condition and available “treatment” methods impact long-term costs for the PMP?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81B3D46-FA71-4001-9D21-97317342379C}"/>
              </a:ext>
            </a:extLst>
          </p:cNvPr>
          <p:cNvGrpSpPr/>
          <p:nvPr/>
        </p:nvGrpSpPr>
        <p:grpSpPr>
          <a:xfrm>
            <a:off x="1600200" y="1509823"/>
            <a:ext cx="6714215" cy="5251125"/>
            <a:chOff x="4868183" y="1447800"/>
            <a:chExt cx="6714215" cy="525112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2E1D595-AD38-47EB-89E8-8FC27C2F4762}"/>
                </a:ext>
              </a:extLst>
            </p:cNvPr>
            <p:cNvGrpSpPr/>
            <p:nvPr/>
          </p:nvGrpSpPr>
          <p:grpSpPr>
            <a:xfrm>
              <a:off x="7801871" y="1447800"/>
              <a:ext cx="3780527" cy="5251125"/>
              <a:chOff x="7801871" y="1447800"/>
              <a:chExt cx="3780527" cy="5251125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61BE2D53-CD94-4D55-9544-63169770BBB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525000" y="1447800"/>
                <a:ext cx="1962054" cy="5251125"/>
              </a:xfrm>
              <a:prstGeom prst="rect">
                <a:avLst/>
              </a:prstGeom>
            </p:spPr>
          </p:pic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4EB64DE6-2D1F-4C2E-AA48-291D52558192}"/>
                  </a:ext>
                </a:extLst>
              </p:cNvPr>
              <p:cNvCxnSpPr>
                <a:cxnSpLocks/>
                <a:stCxn id="12" idx="3"/>
              </p:cNvCxnSpPr>
              <p:nvPr/>
            </p:nvCxnSpPr>
            <p:spPr>
              <a:xfrm>
                <a:off x="8115300" y="2738735"/>
                <a:ext cx="3467098" cy="0"/>
              </a:xfrm>
              <a:prstGeom prst="line">
                <a:avLst/>
              </a:prstGeom>
              <a:ln w="889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DDE55F2E-A956-4514-B586-75592D92AD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40071" y="1938635"/>
                <a:ext cx="0" cy="1600200"/>
              </a:xfrm>
              <a:prstGeom prst="straightConnector1">
                <a:avLst/>
              </a:prstGeom>
              <a:ln w="8890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6D3E9B7-3FCF-43A5-904D-9A9C0CFDE073}"/>
                  </a:ext>
                </a:extLst>
              </p:cNvPr>
              <p:cNvSpPr txBox="1"/>
              <p:nvPr/>
            </p:nvSpPr>
            <p:spPr>
              <a:xfrm>
                <a:off x="7801871" y="3500735"/>
                <a:ext cx="16059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Less $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6AB1FEC-673E-4663-83EC-42B968F1339D}"/>
                  </a:ext>
                </a:extLst>
              </p:cNvPr>
              <p:cNvSpPr txBox="1"/>
              <p:nvPr/>
            </p:nvSpPr>
            <p:spPr>
              <a:xfrm>
                <a:off x="7801871" y="1515070"/>
                <a:ext cx="16059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More $$$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33D77B3-65D5-4BC5-A841-215DD1D0F1C0}"/>
                </a:ext>
              </a:extLst>
            </p:cNvPr>
            <p:cNvSpPr txBox="1"/>
            <p:nvPr/>
          </p:nvSpPr>
          <p:spPr>
            <a:xfrm>
              <a:off x="4868183" y="2230903"/>
              <a:ext cx="324711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Preservation: $10 Mil/</a:t>
              </a:r>
              <a:r>
                <a:rPr lang="en-US" sz="2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Yr</a:t>
              </a:r>
              <a:endPara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r"/>
              <a:r>
                <a:rPr lang="en-US" sz="2000" u="sng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Maintenance: $6 Mil/</a:t>
              </a:r>
              <a:r>
                <a:rPr lang="en-US" sz="2000" u="sng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Yr</a:t>
              </a:r>
              <a:endParaRPr lang="en-US" sz="20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r"/>
              <a:r>
                <a:rPr lang="en-US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Total: $16 Mil/</a:t>
              </a:r>
              <a:r>
                <a:rPr lang="en-US" sz="2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Yr</a:t>
              </a:r>
              <a:endPara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6616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7383B190-6BFB-422F-B667-06B7B25F0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9C14A8-B107-4063-A023-B87B092378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21821" y="3812954"/>
            <a:ext cx="6465287" cy="1516014"/>
          </a:xfrm>
        </p:spPr>
        <p:txBody>
          <a:bodyPr>
            <a:normAutofit/>
          </a:bodyPr>
          <a:lstStyle/>
          <a:p>
            <a:pPr algn="l"/>
            <a:r>
              <a:rPr lang="en-US" altLang="en-US" sz="4400">
                <a:solidFill>
                  <a:srgbClr val="FFFFFF"/>
                </a:solidFill>
              </a:rPr>
              <a:t>Video #3: Pavement Goals &amp; Methods of Repair</a:t>
            </a:r>
            <a:endParaRPr lang="en-US" sz="440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59A8BE-21E1-41B9-AE8B-848FF5EB90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21821" y="5550568"/>
            <a:ext cx="6465286" cy="602551"/>
          </a:xfrm>
        </p:spPr>
        <p:txBody>
          <a:bodyPr>
            <a:normAutofit/>
          </a:bodyPr>
          <a:lstStyle/>
          <a:p>
            <a:pPr algn="l"/>
            <a:r>
              <a:rPr lang="en-US" altLang="en-US" sz="2800" i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Streets Sustainability Committee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93C5F2-50B5-485E-A268-64C7158128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830" b="-1"/>
          <a:stretch/>
        </p:blipFill>
        <p:spPr>
          <a:xfrm>
            <a:off x="317635" y="299363"/>
            <a:ext cx="4160452" cy="30492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5B0E6E-6337-4C77-AC3B-862F435ECE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43" r="-1" b="21080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D28E597-4AF8-4D69-A9AB-A1EDC6156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F6A81289-738A-47A6-AAC7-81191B3BB1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2797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26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1000">
              <a:schemeClr val="accent5">
                <a:lumMod val="20000"/>
                <a:lumOff val="80000"/>
              </a:schemeClr>
            </a:gs>
            <a:gs pos="44000">
              <a:schemeClr val="accent6">
                <a:lumMod val="20000"/>
                <a:lumOff val="80000"/>
              </a:schemeClr>
            </a:gs>
            <a:gs pos="80000">
              <a:schemeClr val="bg1">
                <a:lumMod val="8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19FB031-39BD-4A38-88CB-64DF53A169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599" y="3036479"/>
            <a:ext cx="5420924" cy="3276601"/>
          </a:xfrm>
          <a:prstGeom prst="rect">
            <a:avLst/>
          </a:prstGeom>
        </p:spPr>
      </p:pic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838200" y="143045"/>
            <a:ext cx="10515600" cy="1282980"/>
          </a:xfrm>
        </p:spPr>
        <p:txBody>
          <a:bodyPr>
            <a:normAutofit/>
          </a:bodyPr>
          <a:lstStyle/>
          <a:p>
            <a:pPr algn="ctr"/>
            <a:r>
              <a:rPr lang="en-US" altLang="en-US" sz="3200" dirty="0"/>
              <a:t>Available resources determine available options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0691BB77-6FAF-4424-B638-19E6437664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3341116"/>
              </p:ext>
            </p:extLst>
          </p:nvPr>
        </p:nvGraphicFramePr>
        <p:xfrm>
          <a:off x="1143000" y="990600"/>
          <a:ext cx="10210799" cy="2111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C7F49BC4-D587-485B-8C16-2263DFF4DDE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7800" y="3138520"/>
            <a:ext cx="5943600" cy="24846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C76403F-FE02-43FD-8144-E87A5B14B9C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8765" y="4400882"/>
            <a:ext cx="2253276" cy="231407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150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61C237-EC38-496F-8A3B-F62AB180B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How far can our dollars take us?</a:t>
            </a:r>
          </a:p>
        </p:txBody>
      </p:sp>
      <p:pic>
        <p:nvPicPr>
          <p:cNvPr id="5" name="Picture 4" descr="A picture containing table, cup, indoor, beverage&#10;&#10;Description automatically generated">
            <a:extLst>
              <a:ext uri="{FF2B5EF4-FFF2-40B4-BE49-F238E27FC236}">
                <a16:creationId xmlns:a16="http://schemas.microsoft.com/office/drawing/2014/main" id="{0C67C7C6-723C-422A-8B97-8EF7D08BC3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359659" y="1966293"/>
            <a:ext cx="9472680" cy="44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07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20000"/>
                <a:lumOff val="80000"/>
              </a:schemeClr>
            </a:gs>
            <a:gs pos="47000">
              <a:schemeClr val="accent5">
                <a:lumMod val="20000"/>
                <a:lumOff val="8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Chart 29">
            <a:extLst>
              <a:ext uri="{FF2B5EF4-FFF2-40B4-BE49-F238E27FC236}">
                <a16:creationId xmlns:a16="http://schemas.microsoft.com/office/drawing/2014/main" id="{7CF997EE-1876-413E-A68B-9375D9E2A96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5244835"/>
              </p:ext>
            </p:extLst>
          </p:nvPr>
        </p:nvGraphicFramePr>
        <p:xfrm>
          <a:off x="304800" y="1447801"/>
          <a:ext cx="10363200" cy="48452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838200" y="110801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en-US" sz="3200" i="1" dirty="0"/>
              <a:t>How far can our dollars take us?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9AC0E867-E801-4E81-BEDD-07713D7B275A}"/>
              </a:ext>
            </a:extLst>
          </p:cNvPr>
          <p:cNvSpPr>
            <a:spLocks noGrp="1"/>
          </p:cNvSpPr>
          <p:nvPr/>
        </p:nvSpPr>
        <p:spPr>
          <a:xfrm>
            <a:off x="8426116" y="3190687"/>
            <a:ext cx="3689684" cy="10599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 dirty="0"/>
              <a:t>Today’s Budget </a:t>
            </a:r>
          </a:p>
          <a:p>
            <a:r>
              <a:rPr lang="en-US" altLang="en-US" sz="2400" dirty="0"/>
              <a:t>($1.5-2.0 M/</a:t>
            </a:r>
            <a:r>
              <a:rPr lang="en-US" altLang="en-US" sz="2400" dirty="0" err="1"/>
              <a:t>Yr</a:t>
            </a:r>
            <a:r>
              <a:rPr lang="en-US" altLang="en-US" sz="2400" dirty="0"/>
              <a:t>)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79F760E-65E2-4C80-9821-D17A597486B5}"/>
              </a:ext>
            </a:extLst>
          </p:cNvPr>
          <p:cNvCxnSpPr>
            <a:cxnSpLocks/>
          </p:cNvCxnSpPr>
          <p:nvPr/>
        </p:nvCxnSpPr>
        <p:spPr>
          <a:xfrm flipH="1">
            <a:off x="6934200" y="3637244"/>
            <a:ext cx="1491916" cy="42451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>
            <a:extLst>
              <a:ext uri="{FF2B5EF4-FFF2-40B4-BE49-F238E27FC236}">
                <a16:creationId xmlns:a16="http://schemas.microsoft.com/office/drawing/2014/main" id="{4215D370-83A7-4F2E-B6F5-51650F468148}"/>
              </a:ext>
            </a:extLst>
          </p:cNvPr>
          <p:cNvSpPr>
            <a:spLocks noGrp="1"/>
          </p:cNvSpPr>
          <p:nvPr/>
        </p:nvSpPr>
        <p:spPr>
          <a:xfrm>
            <a:off x="8426116" y="2458757"/>
            <a:ext cx="3505200" cy="6654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 dirty="0"/>
              <a:t>Budget for Constant PCI ($6.5 M/</a:t>
            </a:r>
            <a:r>
              <a:rPr lang="en-US" altLang="en-US" sz="2400" dirty="0" err="1"/>
              <a:t>Yr</a:t>
            </a:r>
            <a:r>
              <a:rPr lang="en-US" altLang="en-US" sz="2400" dirty="0"/>
              <a:t>)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21EA2E5-2FA0-4558-907C-228DB664461A}"/>
              </a:ext>
            </a:extLst>
          </p:cNvPr>
          <p:cNvCxnSpPr>
            <a:cxnSpLocks/>
          </p:cNvCxnSpPr>
          <p:nvPr/>
        </p:nvCxnSpPr>
        <p:spPr>
          <a:xfrm flipH="1">
            <a:off x="7772400" y="2796239"/>
            <a:ext cx="653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itle 1">
            <a:extLst>
              <a:ext uri="{FF2B5EF4-FFF2-40B4-BE49-F238E27FC236}">
                <a16:creationId xmlns:a16="http://schemas.microsoft.com/office/drawing/2014/main" id="{9BD3769D-3872-4358-87C6-8D8188612A93}"/>
              </a:ext>
            </a:extLst>
          </p:cNvPr>
          <p:cNvSpPr>
            <a:spLocks noGrp="1"/>
          </p:cNvSpPr>
          <p:nvPr/>
        </p:nvSpPr>
        <p:spPr>
          <a:xfrm>
            <a:off x="8481260" y="4091489"/>
            <a:ext cx="3101140" cy="169971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 dirty="0">
                <a:solidFill>
                  <a:srgbClr val="FF0000"/>
                </a:solidFill>
              </a:rPr>
              <a:t>Regardless of reduced budget amount, it takes at least $6.5 M/</a:t>
            </a:r>
            <a:r>
              <a:rPr lang="en-US" altLang="en-US" sz="2400" dirty="0" err="1">
                <a:solidFill>
                  <a:srgbClr val="FF0000"/>
                </a:solidFill>
              </a:rPr>
              <a:t>Yr</a:t>
            </a:r>
            <a:r>
              <a:rPr lang="en-US" altLang="en-US" sz="2400" dirty="0">
                <a:solidFill>
                  <a:srgbClr val="FF0000"/>
                </a:solidFill>
              </a:rPr>
              <a:t> to stop the decline.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ABA19A8D-06C3-47F5-BF6B-C0ABD6643594}"/>
              </a:ext>
            </a:extLst>
          </p:cNvPr>
          <p:cNvCxnSpPr>
            <a:cxnSpLocks/>
          </p:cNvCxnSpPr>
          <p:nvPr/>
        </p:nvCxnSpPr>
        <p:spPr>
          <a:xfrm flipH="1" flipV="1">
            <a:off x="7696200" y="4317121"/>
            <a:ext cx="799098" cy="321367"/>
          </a:xfrm>
          <a:prstGeom prst="line">
            <a:avLst/>
          </a:prstGeom>
          <a:ln w="19050">
            <a:solidFill>
              <a:srgbClr val="FF0000"/>
            </a:solidFill>
            <a:prstDash val="dash"/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BFE68F3C-668C-462C-9569-9F4F201E5914}"/>
              </a:ext>
            </a:extLst>
          </p:cNvPr>
          <p:cNvCxnSpPr>
            <a:cxnSpLocks/>
          </p:cNvCxnSpPr>
          <p:nvPr/>
        </p:nvCxnSpPr>
        <p:spPr>
          <a:xfrm flipH="1">
            <a:off x="7696200" y="4326833"/>
            <a:ext cx="785060" cy="1"/>
          </a:xfrm>
          <a:prstGeom prst="line">
            <a:avLst/>
          </a:prstGeom>
          <a:ln w="19050">
            <a:solidFill>
              <a:srgbClr val="FF0000"/>
            </a:solidFill>
            <a:prstDash val="dash"/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51104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200" i="1" dirty="0"/>
              <a:t>How far can our dollars take us?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06230E57-89B4-4F15-AD58-4EA01E79DE5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3537757"/>
              </p:ext>
            </p:extLst>
          </p:nvPr>
        </p:nvGraphicFramePr>
        <p:xfrm>
          <a:off x="609600" y="1447800"/>
          <a:ext cx="8558807" cy="51845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itle 1">
            <a:extLst>
              <a:ext uri="{FF2B5EF4-FFF2-40B4-BE49-F238E27FC236}">
                <a16:creationId xmlns:a16="http://schemas.microsoft.com/office/drawing/2014/main" id="{737B4F32-DBB8-430E-A6C2-3DFF5136F402}"/>
              </a:ext>
            </a:extLst>
          </p:cNvPr>
          <p:cNvSpPr>
            <a:spLocks noGrp="1"/>
          </p:cNvSpPr>
          <p:nvPr/>
        </p:nvSpPr>
        <p:spPr>
          <a:xfrm>
            <a:off x="8573009" y="2077759"/>
            <a:ext cx="3505200" cy="157983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 dirty="0"/>
              <a:t>Today’s Budget =</a:t>
            </a:r>
          </a:p>
          <a:p>
            <a:r>
              <a:rPr lang="en-US" altLang="en-US" sz="2400" dirty="0"/>
              <a:t>Budget for Constant PCI</a:t>
            </a:r>
          </a:p>
          <a:p>
            <a:r>
              <a:rPr lang="en-US" altLang="en-US" sz="2400" dirty="0"/>
              <a:t>($3.5-4.0 M/</a:t>
            </a:r>
            <a:r>
              <a:rPr lang="en-US" altLang="en-US" sz="2400" dirty="0" err="1"/>
              <a:t>Yr</a:t>
            </a:r>
            <a:r>
              <a:rPr lang="en-US" altLang="en-US" sz="2400" dirty="0"/>
              <a:t>)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EC0037A-244C-4B1E-B0F5-6F77C28008CA}"/>
              </a:ext>
            </a:extLst>
          </p:cNvPr>
          <p:cNvCxnSpPr>
            <a:cxnSpLocks/>
          </p:cNvCxnSpPr>
          <p:nvPr/>
        </p:nvCxnSpPr>
        <p:spPr>
          <a:xfrm flipH="1">
            <a:off x="7827544" y="2867678"/>
            <a:ext cx="653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814E0CF2-D3D7-4B42-B9E4-A7CB3DACDB6E}"/>
              </a:ext>
            </a:extLst>
          </p:cNvPr>
          <p:cNvSpPr>
            <a:spLocks noGrp="1"/>
          </p:cNvSpPr>
          <p:nvPr/>
        </p:nvSpPr>
        <p:spPr>
          <a:xfrm>
            <a:off x="8573009" y="3657598"/>
            <a:ext cx="3101140" cy="211324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 dirty="0">
                <a:solidFill>
                  <a:srgbClr val="FF0000"/>
                </a:solidFill>
              </a:rPr>
              <a:t>On average, the City has expended funds to maintain its arterial and collector streets in their current condition.</a:t>
            </a:r>
          </a:p>
        </p:txBody>
      </p:sp>
    </p:spTree>
    <p:extLst>
      <p:ext uri="{BB962C8B-B14F-4D97-AF65-F5344CB8AC3E}">
        <p14:creationId xmlns:p14="http://schemas.microsoft.com/office/powerpoint/2010/main" val="36486577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3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2D1E0F4B-F8EB-411B-91EF-532ABB499F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749" r="-1" b="-1"/>
          <a:stretch/>
        </p:blipFill>
        <p:spPr>
          <a:xfrm>
            <a:off x="-1" y="190"/>
            <a:ext cx="8128855" cy="5291194"/>
          </a:xfrm>
          <a:prstGeom prst="rect">
            <a:avLst/>
          </a:prstGeom>
        </p:spPr>
      </p:pic>
      <p:sp>
        <p:nvSpPr>
          <p:cNvPr id="32" name="Rectangle 25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27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61C237-EC38-496F-8A3B-F62AB180B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5418700"/>
            <a:ext cx="7834685" cy="12333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en-US" sz="3200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How to fund the PMP to reflect our priorities?</a:t>
            </a:r>
            <a:endParaRPr lang="en-US" sz="3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24EDD8E-34E8-4D4B-9E60-6154B0D85E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708" r="12701"/>
          <a:stretch/>
        </p:blipFill>
        <p:spPr>
          <a:xfrm>
            <a:off x="8128856" y="1"/>
            <a:ext cx="4063143" cy="529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56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286157" y="188978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en-US" sz="2800" i="1" dirty="0"/>
              <a:t>How to fund the PMP to reflect our priorities?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0D1FE98-4E7C-4F5E-AC5F-E5A7596C4783}"/>
              </a:ext>
            </a:extLst>
          </p:cNvPr>
          <p:cNvGrpSpPr/>
          <p:nvPr/>
        </p:nvGrpSpPr>
        <p:grpSpPr>
          <a:xfrm>
            <a:off x="8686800" y="1032038"/>
            <a:ext cx="3352798" cy="5251125"/>
            <a:chOff x="8229600" y="1447800"/>
            <a:chExt cx="3352798" cy="525112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287C97F-17C0-4C90-9A2C-8D5F4664A2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25000" y="1447800"/>
              <a:ext cx="1962054" cy="5251125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80390F5-9E41-4271-BEEC-B5B1F10B2714}"/>
                </a:ext>
              </a:extLst>
            </p:cNvPr>
            <p:cNvCxnSpPr>
              <a:cxnSpLocks/>
            </p:cNvCxnSpPr>
            <p:nvPr/>
          </p:nvCxnSpPr>
          <p:spPr>
            <a:xfrm>
              <a:off x="8763000" y="2738735"/>
              <a:ext cx="2819398" cy="0"/>
            </a:xfrm>
            <a:prstGeom prst="line">
              <a:avLst/>
            </a:prstGeom>
            <a:ln w="889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56F6667-430D-49F4-A381-976386E5B454}"/>
                </a:ext>
              </a:extLst>
            </p:cNvPr>
            <p:cNvCxnSpPr>
              <a:cxnSpLocks/>
            </p:cNvCxnSpPr>
            <p:nvPr/>
          </p:nvCxnSpPr>
          <p:spPr>
            <a:xfrm>
              <a:off x="9067800" y="1938635"/>
              <a:ext cx="0" cy="1600200"/>
            </a:xfrm>
            <a:prstGeom prst="straightConnector1">
              <a:avLst/>
            </a:prstGeom>
            <a:ln w="889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29E3242-0416-4559-9D1F-D37B58CC4D66}"/>
                </a:ext>
              </a:extLst>
            </p:cNvPr>
            <p:cNvSpPr txBox="1"/>
            <p:nvPr/>
          </p:nvSpPr>
          <p:spPr>
            <a:xfrm>
              <a:off x="8229600" y="3500735"/>
              <a:ext cx="16059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Less $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98E1F84-88BB-407D-8B27-6949DD30F00D}"/>
                </a:ext>
              </a:extLst>
            </p:cNvPr>
            <p:cNvSpPr txBox="1"/>
            <p:nvPr/>
          </p:nvSpPr>
          <p:spPr>
            <a:xfrm>
              <a:off x="8229600" y="1515070"/>
              <a:ext cx="16059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More $</a:t>
              </a:r>
            </a:p>
          </p:txBody>
        </p:sp>
      </p:grp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C03F2FD-CFA8-434D-9FA3-968E3782E6F7}"/>
              </a:ext>
            </a:extLst>
          </p:cNvPr>
          <p:cNvSpPr txBox="1">
            <a:spLocks/>
          </p:cNvSpPr>
          <p:nvPr/>
        </p:nvSpPr>
        <p:spPr>
          <a:xfrm>
            <a:off x="838200" y="1447799"/>
            <a:ext cx="8134255" cy="525112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>
                <a:srgbClr val="009E5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009E50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009E5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009E5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009E5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buClrTx/>
              <a:buFont typeface="Wingdings" panose="05000000000000000000" pitchFamily="2" charset="2"/>
              <a:buNone/>
              <a:defRPr/>
            </a:pPr>
            <a:r>
              <a:rPr lang="en-US" altLang="en-US" u="sng" dirty="0"/>
              <a:t>Asphalt Preservation</a:t>
            </a:r>
          </a:p>
          <a:p>
            <a:pPr marL="0" indent="0" fontAlgn="auto">
              <a:buClrTx/>
              <a:buFont typeface="Wingdings" panose="05000000000000000000" pitchFamily="2" charset="2"/>
              <a:buNone/>
              <a:defRPr/>
            </a:pPr>
            <a:r>
              <a:rPr lang="en-US" altLang="en-US" sz="2400" dirty="0"/>
              <a:t>Cost to keep existing condition: $10 M/</a:t>
            </a:r>
            <a:r>
              <a:rPr lang="en-US" altLang="en-US" sz="2400" dirty="0" err="1"/>
              <a:t>Yr</a:t>
            </a:r>
            <a:endParaRPr lang="en-US" altLang="en-US" sz="2400" dirty="0"/>
          </a:p>
          <a:p>
            <a:pPr lvl="1" fontAlgn="auto">
              <a:buClrTx/>
              <a:defRPr/>
            </a:pPr>
            <a:r>
              <a:rPr lang="en-US" altLang="en-US" sz="2000" dirty="0"/>
              <a:t>Locals $6.5 M/</a:t>
            </a:r>
            <a:r>
              <a:rPr lang="en-US" altLang="en-US" sz="2000" dirty="0" err="1"/>
              <a:t>Yr</a:t>
            </a:r>
            <a:endParaRPr lang="en-US" altLang="en-US" sz="2000" dirty="0"/>
          </a:p>
          <a:p>
            <a:pPr lvl="1" fontAlgn="auto">
              <a:buClrTx/>
              <a:defRPr/>
            </a:pPr>
            <a:r>
              <a:rPr lang="en-US" altLang="en-US" sz="2000" dirty="0"/>
              <a:t>Arterials/Collectors: $3.5 M/</a:t>
            </a:r>
            <a:r>
              <a:rPr lang="en-US" altLang="en-US" sz="2000" dirty="0" err="1"/>
              <a:t>Yr</a:t>
            </a:r>
            <a:endParaRPr lang="en-US" altLang="en-US" sz="2000" dirty="0"/>
          </a:p>
          <a:p>
            <a:pPr lvl="1" fontAlgn="auto">
              <a:buClrTx/>
              <a:defRPr/>
            </a:pPr>
            <a:r>
              <a:rPr lang="en-US" altLang="en-US" sz="2000" dirty="0"/>
              <a:t>$5 M/</a:t>
            </a:r>
            <a:r>
              <a:rPr lang="en-US" altLang="en-US" sz="2000" dirty="0" err="1"/>
              <a:t>Yr</a:t>
            </a:r>
            <a:r>
              <a:rPr lang="en-US" altLang="en-US" sz="2000" dirty="0"/>
              <a:t> dedicated funds</a:t>
            </a:r>
          </a:p>
          <a:p>
            <a:pPr lvl="2" fontAlgn="auto">
              <a:buClrTx/>
              <a:defRPr/>
            </a:pPr>
            <a:r>
              <a:rPr lang="en-US" altLang="en-US" sz="1600" dirty="0"/>
              <a:t>$3 M/</a:t>
            </a:r>
            <a:r>
              <a:rPr lang="en-US" altLang="en-US" sz="1600" dirty="0" err="1"/>
              <a:t>Yr</a:t>
            </a:r>
            <a:r>
              <a:rPr lang="en-US" altLang="en-US" sz="1600" dirty="0"/>
              <a:t> local funds + $2 M/</a:t>
            </a:r>
            <a:r>
              <a:rPr lang="en-US" altLang="en-US" sz="1600" dirty="0" err="1"/>
              <a:t>Yr</a:t>
            </a:r>
            <a:r>
              <a:rPr lang="en-US" altLang="en-US" sz="1600" dirty="0"/>
              <a:t> grant funds</a:t>
            </a:r>
          </a:p>
          <a:p>
            <a:pPr lvl="1" fontAlgn="auto">
              <a:buClrTx/>
              <a:defRPr/>
            </a:pPr>
            <a:r>
              <a:rPr lang="en-US" altLang="en-US" sz="2000" dirty="0">
                <a:solidFill>
                  <a:srgbClr val="FF0000"/>
                </a:solidFill>
              </a:rPr>
              <a:t>$5 M/</a:t>
            </a:r>
            <a:r>
              <a:rPr lang="en-US" altLang="en-US" sz="2000" dirty="0" err="1">
                <a:solidFill>
                  <a:srgbClr val="FF0000"/>
                </a:solidFill>
              </a:rPr>
              <a:t>Yr</a:t>
            </a:r>
            <a:r>
              <a:rPr lang="en-US" altLang="en-US" sz="2000" dirty="0">
                <a:solidFill>
                  <a:srgbClr val="FF0000"/>
                </a:solidFill>
              </a:rPr>
              <a:t> annual shortfall covered by reducing services</a:t>
            </a:r>
          </a:p>
          <a:p>
            <a:pPr marL="0" indent="0" fontAlgn="auto">
              <a:buClrTx/>
              <a:buNone/>
              <a:defRPr/>
            </a:pPr>
            <a:endParaRPr lang="en-US" altLang="en-US" u="sng" dirty="0"/>
          </a:p>
          <a:p>
            <a:pPr marL="0" indent="0" fontAlgn="auto">
              <a:buClrTx/>
              <a:buNone/>
              <a:defRPr/>
            </a:pPr>
            <a:r>
              <a:rPr lang="en-US" altLang="en-US" u="sng" dirty="0"/>
              <a:t>Street Maintenance</a:t>
            </a:r>
          </a:p>
          <a:p>
            <a:pPr marL="0" indent="0" fontAlgn="auto">
              <a:buClrTx/>
              <a:buNone/>
              <a:defRPr/>
            </a:pPr>
            <a:r>
              <a:rPr lang="en-US" altLang="en-US" sz="2400" dirty="0"/>
              <a:t>Cost to maintain existing services: $6 M/</a:t>
            </a:r>
            <a:r>
              <a:rPr lang="en-US" altLang="en-US" sz="2400" dirty="0" err="1"/>
              <a:t>Yr</a:t>
            </a:r>
            <a:endParaRPr lang="en-US" altLang="en-US" sz="2400" dirty="0"/>
          </a:p>
          <a:p>
            <a:pPr lvl="1" fontAlgn="auto">
              <a:buClrTx/>
              <a:defRPr/>
            </a:pPr>
            <a:r>
              <a:rPr lang="en-US" altLang="en-US" sz="2000" dirty="0"/>
              <a:t>$3 M/</a:t>
            </a:r>
            <a:r>
              <a:rPr lang="en-US" altLang="en-US" sz="2000" dirty="0" err="1"/>
              <a:t>Yr</a:t>
            </a:r>
            <a:r>
              <a:rPr lang="en-US" altLang="en-US" sz="2000" dirty="0"/>
              <a:t> dedicated funds </a:t>
            </a:r>
          </a:p>
          <a:p>
            <a:pPr lvl="1" fontAlgn="auto">
              <a:buClrTx/>
              <a:defRPr/>
            </a:pPr>
            <a:r>
              <a:rPr lang="en-US" altLang="en-US" sz="2000" dirty="0">
                <a:solidFill>
                  <a:srgbClr val="FF0000"/>
                </a:solidFill>
              </a:rPr>
              <a:t>$3 M/</a:t>
            </a:r>
            <a:r>
              <a:rPr lang="en-US" altLang="en-US" sz="2000" dirty="0" err="1">
                <a:solidFill>
                  <a:srgbClr val="FF0000"/>
                </a:solidFill>
              </a:rPr>
              <a:t>Yr</a:t>
            </a:r>
            <a:r>
              <a:rPr lang="en-US" altLang="en-US" sz="2000" dirty="0">
                <a:solidFill>
                  <a:srgbClr val="FF0000"/>
                </a:solidFill>
              </a:rPr>
              <a:t> annual shortfall covered by reserves</a:t>
            </a:r>
          </a:p>
          <a:p>
            <a:pPr marL="457200" lvl="1" indent="0" fontAlgn="auto">
              <a:buClrTx/>
              <a:buNone/>
              <a:defRPr/>
            </a:pPr>
            <a:endParaRPr lang="en-US" altLang="en-US" dirty="0"/>
          </a:p>
          <a:p>
            <a:pPr marL="0" indent="0" fontAlgn="auto">
              <a:buClrTx/>
              <a:buFont typeface="Wingdings" panose="05000000000000000000" pitchFamily="2" charset="2"/>
              <a:buNone/>
              <a:defRPr/>
            </a:pPr>
            <a:endParaRPr lang="en-US" altLang="en-US" sz="3200" dirty="0"/>
          </a:p>
          <a:p>
            <a:pPr marL="0" indent="0" fontAlgn="auto">
              <a:buClrTx/>
              <a:buFont typeface="Wingdings" panose="05000000000000000000" pitchFamily="2" charset="2"/>
              <a:buNone/>
              <a:defRPr/>
            </a:pPr>
            <a:endParaRPr lang="en-US" altLang="en-US" sz="3200" dirty="0"/>
          </a:p>
          <a:p>
            <a:pPr marL="0" indent="0" fontAlgn="auto">
              <a:buClrTx/>
              <a:buFont typeface="Wingdings" panose="05000000000000000000" pitchFamily="2" charset="2"/>
              <a:buNone/>
              <a:defRPr/>
            </a:pPr>
            <a:endParaRPr lang="en-US" altLang="en-US" sz="3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F3CCB6-13EE-4EF5-989E-52AF3724C7B4}"/>
              </a:ext>
            </a:extLst>
          </p:cNvPr>
          <p:cNvSpPr txBox="1"/>
          <p:nvPr/>
        </p:nvSpPr>
        <p:spPr>
          <a:xfrm>
            <a:off x="6008607" y="1965310"/>
            <a:ext cx="32471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Preservation: $10 Mil/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Yr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en-US" sz="14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Maintenance: $6 Mil/</a:t>
            </a:r>
            <a:r>
              <a:rPr lang="en-US" sz="1400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Yr</a:t>
            </a:r>
            <a:endParaRPr lang="en-US" sz="1400" u="sng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Total: $16 Mil/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Yr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5454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2" name="Rectangle 201">
            <a:extLst>
              <a:ext uri="{FF2B5EF4-FFF2-40B4-BE49-F238E27FC236}">
                <a16:creationId xmlns:a16="http://schemas.microsoft.com/office/drawing/2014/main" id="{DC14B3F1-8CC5-4623-94B0-4445E3775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5130848" y="374951"/>
            <a:ext cx="6173674" cy="850298"/>
          </a:xfrm>
        </p:spPr>
        <p:txBody>
          <a:bodyPr anchor="b">
            <a:normAutofit/>
          </a:bodyPr>
          <a:lstStyle/>
          <a:p>
            <a:pPr algn="ctr"/>
            <a:r>
              <a:rPr lang="en-US" altLang="en-US" sz="4200" dirty="0"/>
              <a:t>Key Considerations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FB0DDE-6875-4406-973B-CF40055B69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74" b="-4"/>
          <a:stretch/>
        </p:blipFill>
        <p:spPr>
          <a:xfrm>
            <a:off x="576072" y="555754"/>
            <a:ext cx="3611880" cy="26883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79C6F7-FF84-498F-AF30-FED5F34C09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763"/>
          <a:stretch/>
        </p:blipFill>
        <p:spPr>
          <a:xfrm>
            <a:off x="576072" y="3531489"/>
            <a:ext cx="3611880" cy="2688337"/>
          </a:xfrm>
          <a:prstGeom prst="rect">
            <a:avLst/>
          </a:prstGeom>
        </p:spPr>
      </p:pic>
      <p:cxnSp>
        <p:nvCxnSpPr>
          <p:cNvPr id="204" name="Straight Connector 203">
            <a:extLst>
              <a:ext uri="{FF2B5EF4-FFF2-40B4-BE49-F238E27FC236}">
                <a16:creationId xmlns:a16="http://schemas.microsoft.com/office/drawing/2014/main" id="{B8EC0F70-6AFD-45BE-8F70-52888FC30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52569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Content Placeholder 2">
            <a:extLst>
              <a:ext uri="{FF2B5EF4-FFF2-40B4-BE49-F238E27FC236}">
                <a16:creationId xmlns:a16="http://schemas.microsoft.com/office/drawing/2014/main" id="{D8D9FC29-7CE8-48CB-A842-4759C5B96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1" y="1600200"/>
            <a:ext cx="6934190" cy="5105400"/>
          </a:xfrm>
        </p:spPr>
        <p:txBody>
          <a:bodyPr>
            <a:normAutofit lnSpcReduction="10000"/>
          </a:bodyPr>
          <a:lstStyle/>
          <a:p>
            <a:pPr>
              <a:buClrTx/>
              <a:defRPr/>
            </a:pPr>
            <a:r>
              <a:rPr lang="en-US" altLang="en-US" sz="2400" dirty="0"/>
              <a:t>Videos 1, 2, and 3 have provided the background info to consider the following:</a:t>
            </a:r>
          </a:p>
          <a:p>
            <a:pPr lvl="1">
              <a:buClrTx/>
              <a:defRPr/>
            </a:pPr>
            <a:endParaRPr lang="en-US" altLang="en-US" dirty="0"/>
          </a:p>
          <a:p>
            <a:pPr lvl="1">
              <a:buClrTx/>
              <a:defRPr/>
            </a:pPr>
            <a:r>
              <a:rPr lang="en-US" altLang="en-US" i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What long-term pavement condition should we plan for?</a:t>
            </a:r>
          </a:p>
          <a:p>
            <a:pPr lvl="1">
              <a:buClrTx/>
              <a:defRPr/>
            </a:pPr>
            <a:endParaRPr lang="en-US" altLang="en-US" i="1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pPr lvl="1">
              <a:buClrTx/>
              <a:defRPr/>
            </a:pPr>
            <a:r>
              <a:rPr lang="en-US" altLang="en-US" i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Which type of pavement “treatments” or “repairs” are acceptable?</a:t>
            </a:r>
          </a:p>
          <a:p>
            <a:pPr lvl="2">
              <a:buClrTx/>
              <a:defRPr/>
            </a:pPr>
            <a:r>
              <a:rPr lang="en-US" altLang="en-US" sz="2400" i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Should we use surface treatments?</a:t>
            </a:r>
          </a:p>
          <a:p>
            <a:pPr lvl="1">
              <a:buClrTx/>
              <a:defRPr/>
            </a:pPr>
            <a:endParaRPr lang="en-US" altLang="en-US" i="1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pPr lvl="1">
              <a:buClrTx/>
              <a:defRPr/>
            </a:pPr>
            <a:r>
              <a:rPr lang="en-US" altLang="en-US" i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Which program services should be prioritized?</a:t>
            </a:r>
          </a:p>
          <a:p>
            <a:pPr lvl="1">
              <a:buClrTx/>
              <a:defRPr/>
            </a:pPr>
            <a:endParaRPr lang="en-US" altLang="en-US" i="1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pPr lvl="1">
              <a:buClrTx/>
              <a:defRPr/>
            </a:pPr>
            <a:r>
              <a:rPr lang="en-US" altLang="en-US" i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Should arterials/collectors be prioritized differently than local access streets?</a:t>
            </a:r>
          </a:p>
          <a:p>
            <a:pPr lvl="1">
              <a:buClrTx/>
              <a:defRPr/>
            </a:pPr>
            <a:endParaRPr lang="en-US" altLang="en-US" sz="1500" dirty="0"/>
          </a:p>
          <a:p>
            <a:pPr marL="0" indent="0">
              <a:buClrTx/>
              <a:buNone/>
              <a:defRPr/>
            </a:pPr>
            <a:endParaRPr lang="en-US" altLang="en-US" sz="1500" dirty="0"/>
          </a:p>
        </p:txBody>
      </p:sp>
    </p:spTree>
    <p:extLst>
      <p:ext uri="{BB962C8B-B14F-4D97-AF65-F5344CB8AC3E}">
        <p14:creationId xmlns:p14="http://schemas.microsoft.com/office/powerpoint/2010/main" val="25422919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47000">
              <a:schemeClr val="accent5">
                <a:lumMod val="20000"/>
                <a:lumOff val="8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6"/>
          <p:cNvSpPr>
            <a:spLocks noChangeArrowheads="1"/>
          </p:cNvSpPr>
          <p:nvPr/>
        </p:nvSpPr>
        <p:spPr bwMode="black">
          <a:xfrm>
            <a:off x="1604963" y="5791200"/>
            <a:ext cx="9063037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4D4D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-"/>
              <a:defRPr sz="2800">
                <a:solidFill>
                  <a:srgbClr val="4D4D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4D4D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4D4D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4D4D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rgbClr val="4D4D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rgbClr val="4D4D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rgbClr val="4D4D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rgbClr val="4D4D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Clr>
                <a:srgbClr val="FFFF00"/>
              </a:buClr>
              <a:buSzPct val="120000"/>
              <a:buFontTx/>
              <a:buNone/>
            </a:pPr>
            <a:endParaRPr lang="en-US" altLang="en-US" sz="2600" b="1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Clr>
                <a:srgbClr val="FFFF00"/>
              </a:buClr>
              <a:buSzPct val="120000"/>
              <a:buFontTx/>
              <a:buNone/>
            </a:pPr>
            <a:endParaRPr lang="en-US" altLang="en-US" sz="26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366DBA47-DA70-41AD-8E1F-0742BFE35FCC}"/>
              </a:ext>
            </a:extLst>
          </p:cNvPr>
          <p:cNvSpPr txBox="1">
            <a:spLocks/>
          </p:cNvSpPr>
          <p:nvPr/>
        </p:nvSpPr>
        <p:spPr>
          <a:xfrm>
            <a:off x="0" y="304800"/>
            <a:ext cx="12192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alt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Streets Sustainability Committee</a:t>
            </a: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id="{CB2E480F-8B24-4A22-9B83-9CCDA59B37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" y="3124200"/>
            <a:ext cx="11734800" cy="3733800"/>
          </a:xfrm>
        </p:spPr>
        <p:txBody>
          <a:bodyPr>
            <a:normAutofit/>
          </a:bodyPr>
          <a:lstStyle/>
          <a:p>
            <a:pPr algn="ctr">
              <a:spcAft>
                <a:spcPts val="0"/>
              </a:spcAft>
            </a:pPr>
            <a:r>
              <a:rPr lang="en-US" altLang="en-US" sz="4000" dirty="0">
                <a:solidFill>
                  <a:srgbClr val="000000"/>
                </a:solidFill>
              </a:rPr>
              <a:t>For more information:</a:t>
            </a:r>
          </a:p>
          <a:p>
            <a:pPr algn="ctr">
              <a:spcAft>
                <a:spcPts val="0"/>
              </a:spcAft>
            </a:pPr>
            <a:endParaRPr lang="en-US" altLang="en-US" sz="2400" dirty="0">
              <a:solidFill>
                <a:srgbClr val="000000"/>
              </a:solidFill>
            </a:endParaRPr>
          </a:p>
          <a:p>
            <a:pPr algn="ctr">
              <a:spcAft>
                <a:spcPts val="0"/>
              </a:spcAft>
            </a:pPr>
            <a:r>
              <a:rPr lang="en-US" altLang="en-US" sz="2800" dirty="0">
                <a:solidFill>
                  <a:srgbClr val="000000"/>
                </a:solidFill>
                <a:hlinkClick r:id="rId3"/>
              </a:rPr>
              <a:t>https://www.spokanevalley.org/StreetsCommittee</a:t>
            </a:r>
            <a:r>
              <a:rPr lang="en-US" altLang="en-US" sz="2800" dirty="0">
                <a:solidFill>
                  <a:srgbClr val="000000"/>
                </a:solidFill>
              </a:rPr>
              <a:t> </a:t>
            </a:r>
          </a:p>
          <a:p>
            <a:pPr algn="ctr">
              <a:spcAft>
                <a:spcPts val="0"/>
              </a:spcAft>
            </a:pPr>
            <a:endParaRPr lang="en-US" altLang="en-US" sz="1800" dirty="0">
              <a:solidFill>
                <a:srgbClr val="000000"/>
              </a:solidFill>
            </a:endParaRPr>
          </a:p>
          <a:p>
            <a:pPr algn="ctr">
              <a:spcAft>
                <a:spcPts val="0"/>
              </a:spcAft>
            </a:pPr>
            <a:r>
              <a:rPr lang="en-US" altLang="en-US" sz="1800" dirty="0">
                <a:solidFill>
                  <a:srgbClr val="000000"/>
                </a:solidFill>
              </a:rPr>
              <a:t>Adam Jackson, Pavement Management Program Coordinator</a:t>
            </a:r>
          </a:p>
          <a:p>
            <a:pPr algn="ctr">
              <a:spcAft>
                <a:spcPts val="0"/>
              </a:spcAft>
            </a:pPr>
            <a:r>
              <a:rPr lang="en-US" altLang="en-US" sz="1800" dirty="0">
                <a:solidFill>
                  <a:srgbClr val="000000"/>
                </a:solidFill>
              </a:rPr>
              <a:t>509-720-5024</a:t>
            </a:r>
          </a:p>
          <a:p>
            <a:pPr algn="ctr">
              <a:spcAft>
                <a:spcPts val="0"/>
              </a:spcAft>
            </a:pPr>
            <a:r>
              <a:rPr lang="en-US" altLang="en-US" sz="1800" dirty="0">
                <a:solidFill>
                  <a:srgbClr val="000000"/>
                </a:solidFill>
                <a:hlinkClick r:id="rId4"/>
              </a:rPr>
              <a:t>Ajackson@SpokaneValley.org</a:t>
            </a:r>
            <a:endParaRPr lang="en-US" altLang="en-US" sz="1800" dirty="0">
              <a:solidFill>
                <a:srgbClr val="000000"/>
              </a:solidFill>
            </a:endParaRPr>
          </a:p>
          <a:p>
            <a:pPr algn="ctr">
              <a:spcAft>
                <a:spcPts val="0"/>
              </a:spcAft>
            </a:pPr>
            <a:r>
              <a:rPr lang="en-US" altLang="en-US" sz="1800" dirty="0">
                <a:solidFill>
                  <a:srgbClr val="000000"/>
                </a:solidFill>
                <a:hlinkClick r:id="rId5"/>
              </a:rPr>
              <a:t>StreetSolutions@SpokaneValley.org</a:t>
            </a:r>
            <a:r>
              <a:rPr lang="en-US" altLang="en-US" sz="1800" dirty="0">
                <a:solidFill>
                  <a:srgbClr val="000000"/>
                </a:solidFill>
              </a:rPr>
              <a:t> </a:t>
            </a:r>
            <a:endParaRPr lang="en-US" altLang="en-US" sz="2200" dirty="0">
              <a:solidFill>
                <a:srgbClr val="000000"/>
              </a:solidFill>
            </a:endParaRPr>
          </a:p>
        </p:txBody>
      </p:sp>
      <p:pic>
        <p:nvPicPr>
          <p:cNvPr id="5" name="Picture 4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BAF7AACF-BB6C-4F76-AC94-788F39CA1D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195245" y="1938585"/>
            <a:ext cx="1882472" cy="96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93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24" name="Picture 9223" descr="A close-up of a green wall&#10;&#10;Description automatically generated with low confidence">
            <a:extLst>
              <a:ext uri="{FF2B5EF4-FFF2-40B4-BE49-F238E27FC236}">
                <a16:creationId xmlns:a16="http://schemas.microsoft.com/office/drawing/2014/main" id="{08CC730A-6D96-4F5B-BA28-49F5B378B4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4205" b="1152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en-US" dirty="0">
                <a:solidFill>
                  <a:srgbClr val="FFFFFF"/>
                </a:solidFill>
              </a:rPr>
              <a:t>Video #3 Overview</a:t>
            </a:r>
          </a:p>
        </p:txBody>
      </p:sp>
      <p:graphicFrame>
        <p:nvGraphicFramePr>
          <p:cNvPr id="9220" name="Content Placeholder 2">
            <a:extLst>
              <a:ext uri="{FF2B5EF4-FFF2-40B4-BE49-F238E27FC236}">
                <a16:creationId xmlns:a16="http://schemas.microsoft.com/office/drawing/2014/main" id="{F6F03366-91AC-4B93-A007-7D7772460B6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9697305"/>
              </p:ext>
            </p:extLst>
          </p:nvPr>
        </p:nvGraphicFramePr>
        <p:xfrm>
          <a:off x="838200" y="1600200"/>
          <a:ext cx="10515600" cy="4952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653915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152400" y="160586"/>
            <a:ext cx="10515600" cy="889858"/>
          </a:xfrm>
        </p:spPr>
        <p:txBody>
          <a:bodyPr>
            <a:normAutofit/>
          </a:bodyPr>
          <a:lstStyle/>
          <a:p>
            <a:r>
              <a:rPr lang="en-US" altLang="en-US" sz="3200" dirty="0"/>
              <a:t>As we review examples, a few considerations: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A03F19F-3220-4007-BF64-4084699CAA65}"/>
              </a:ext>
            </a:extLst>
          </p:cNvPr>
          <p:cNvSpPr txBox="1">
            <a:spLocks/>
          </p:cNvSpPr>
          <p:nvPr/>
        </p:nvSpPr>
        <p:spPr>
          <a:xfrm>
            <a:off x="450655" y="1065047"/>
            <a:ext cx="7278997" cy="137510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>
                <a:srgbClr val="009E5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009E50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009E5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009E5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009E5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fontAlgn="auto">
              <a:buClrTx/>
              <a:buFont typeface="+mj-lt"/>
              <a:buAutoNum type="arabicParenR"/>
              <a:defRPr/>
            </a:pPr>
            <a:r>
              <a:rPr lang="en-US" altLang="en-US" sz="2400" i="1" dirty="0">
                <a:latin typeface="+mn-lt"/>
              </a:rPr>
              <a:t>Not all conditions age at the same rate</a:t>
            </a:r>
          </a:p>
          <a:p>
            <a:pPr marL="457200" indent="-457200" fontAlgn="auto">
              <a:buClrTx/>
              <a:buFont typeface="+mj-lt"/>
              <a:buAutoNum type="arabicParenR"/>
              <a:defRPr/>
            </a:pPr>
            <a:r>
              <a:rPr lang="en-US" altLang="en-US" sz="2400" i="1" dirty="0">
                <a:latin typeface="+mn-lt"/>
              </a:rPr>
              <a:t>PMP principle: its cheaper to maintain than to rebuild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20F9AF-886C-4F1B-B46E-1DF36465C24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758" y="2533960"/>
            <a:ext cx="6581734" cy="406263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011FEF5-F762-44D4-BEFA-8B75A510998A}"/>
              </a:ext>
            </a:extLst>
          </p:cNvPr>
          <p:cNvGrpSpPr/>
          <p:nvPr/>
        </p:nvGrpSpPr>
        <p:grpSpPr>
          <a:xfrm>
            <a:off x="7239000" y="1447800"/>
            <a:ext cx="5074934" cy="4716892"/>
            <a:chOff x="7117066" y="1997852"/>
            <a:chExt cx="5074934" cy="471689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1B7279E-0D14-4086-962B-B385399CFB73}"/>
                </a:ext>
              </a:extLst>
            </p:cNvPr>
            <p:cNvGrpSpPr/>
            <p:nvPr/>
          </p:nvGrpSpPr>
          <p:grpSpPr>
            <a:xfrm>
              <a:off x="8444847" y="1997852"/>
              <a:ext cx="3747153" cy="4716892"/>
              <a:chOff x="8355424" y="1600199"/>
              <a:chExt cx="3747153" cy="4716892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71A7622A-5E8B-4BA1-87C9-55E09918A6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355424" y="1600199"/>
                <a:ext cx="1598812" cy="4716892"/>
              </a:xfrm>
              <a:prstGeom prst="rect">
                <a:avLst/>
              </a:prstGeom>
            </p:spPr>
          </p:pic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6BA3A986-0E6E-4202-BCD0-6EF9C51ED115}"/>
                  </a:ext>
                </a:extLst>
              </p:cNvPr>
              <p:cNvGrpSpPr/>
              <p:nvPr/>
            </p:nvGrpSpPr>
            <p:grpSpPr>
              <a:xfrm>
                <a:off x="9933964" y="2057400"/>
                <a:ext cx="2168613" cy="4213970"/>
                <a:chOff x="9933964" y="2057400"/>
                <a:chExt cx="2168613" cy="4213970"/>
              </a:xfrm>
            </p:grpSpPr>
            <p:sp>
              <p:nvSpPr>
                <p:cNvPr id="5" name="Left Brace 4">
                  <a:extLst>
                    <a:ext uri="{FF2B5EF4-FFF2-40B4-BE49-F238E27FC236}">
                      <a16:creationId xmlns:a16="http://schemas.microsoft.com/office/drawing/2014/main" id="{88F89C35-111A-47AA-8FD6-B89203811A45}"/>
                    </a:ext>
                  </a:extLst>
                </p:cNvPr>
                <p:cNvSpPr/>
                <p:nvPr/>
              </p:nvSpPr>
              <p:spPr>
                <a:xfrm flipH="1">
                  <a:off x="9933964" y="2057400"/>
                  <a:ext cx="505436" cy="1219200"/>
                </a:xfrm>
                <a:prstGeom prst="leftBrac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Left Brace 14">
                  <a:extLst>
                    <a:ext uri="{FF2B5EF4-FFF2-40B4-BE49-F238E27FC236}">
                      <a16:creationId xmlns:a16="http://schemas.microsoft.com/office/drawing/2014/main" id="{67A1A479-9784-4913-AB74-6E32744CD50C}"/>
                    </a:ext>
                  </a:extLst>
                </p:cNvPr>
                <p:cNvSpPr/>
                <p:nvPr/>
              </p:nvSpPr>
              <p:spPr>
                <a:xfrm flipH="1">
                  <a:off x="9953244" y="3276600"/>
                  <a:ext cx="505436" cy="990600"/>
                </a:xfrm>
                <a:prstGeom prst="leftBrac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Left Brace 15">
                  <a:extLst>
                    <a:ext uri="{FF2B5EF4-FFF2-40B4-BE49-F238E27FC236}">
                      <a16:creationId xmlns:a16="http://schemas.microsoft.com/office/drawing/2014/main" id="{3989B341-214F-4EF6-85EA-1172AA706E90}"/>
                    </a:ext>
                  </a:extLst>
                </p:cNvPr>
                <p:cNvSpPr/>
                <p:nvPr/>
              </p:nvSpPr>
              <p:spPr>
                <a:xfrm flipH="1">
                  <a:off x="9933964" y="4267199"/>
                  <a:ext cx="505436" cy="2004171"/>
                </a:xfrm>
                <a:prstGeom prst="leftBrac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Content Placeholder 2">
                  <a:extLst>
                    <a:ext uri="{FF2B5EF4-FFF2-40B4-BE49-F238E27FC236}">
                      <a16:creationId xmlns:a16="http://schemas.microsoft.com/office/drawing/2014/main" id="{5491C2DF-13FD-4620-A1AF-F61DC46AD00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0363200" y="2222072"/>
                  <a:ext cx="1643897" cy="889857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 lnSpcReduction="10000"/>
                </a:bodyPr>
                <a:lstStyle>
                  <a:lvl1pPr marL="228600" indent="-228600" algn="l" defTabSz="914400" rtl="0" eaLnBrk="1" latinLnBrk="0" hangingPunct="1">
                    <a:lnSpc>
                      <a:spcPct val="100000"/>
                    </a:lnSpc>
                    <a:spcBef>
                      <a:spcPts val="1000"/>
                    </a:spcBef>
                    <a:spcAft>
                      <a:spcPts val="300"/>
                    </a:spcAft>
                    <a:buClr>
                      <a:srgbClr val="009E50"/>
                    </a:buClr>
                    <a:buFont typeface="Wingdings" panose="05000000000000000000" pitchFamily="2" charset="2"/>
                    <a:buChar char="§"/>
                    <a:defRPr sz="2800" kern="120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lvl1pPr>
                  <a:lvl2pPr marL="685800" indent="-22860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spcAft>
                      <a:spcPts val="300"/>
                    </a:spcAft>
                    <a:buClr>
                      <a:srgbClr val="009E50"/>
                    </a:buClr>
                    <a:buFont typeface="Wingdings" panose="05000000000000000000" pitchFamily="2" charset="2"/>
                    <a:buChar char="§"/>
                    <a:defRPr sz="2400" kern="120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lvl2pPr>
                  <a:lvl3pPr marL="1143000" indent="-22860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spcAft>
                      <a:spcPts val="300"/>
                    </a:spcAft>
                    <a:buClr>
                      <a:srgbClr val="009E50"/>
                    </a:buClr>
                    <a:buFont typeface="Wingdings" panose="05000000000000000000" pitchFamily="2" charset="2"/>
                    <a:buChar char="§"/>
                    <a:defRPr sz="2000" kern="120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lvl3pPr>
                  <a:lvl4pPr marL="1600200" indent="-22860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spcAft>
                      <a:spcPts val="300"/>
                    </a:spcAft>
                    <a:buClr>
                      <a:srgbClr val="009E50"/>
                    </a:buClr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lvl4pPr>
                  <a:lvl5pPr marL="2057400" indent="-22860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spcAft>
                      <a:spcPts val="300"/>
                    </a:spcAft>
                    <a:buClr>
                      <a:srgbClr val="009E50"/>
                    </a:buClr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 fontAlgn="auto">
                    <a:buClrTx/>
                    <a:buNone/>
                    <a:defRPr/>
                  </a:pPr>
                  <a:r>
                    <a:rPr lang="en-US" altLang="en-US" sz="1800" dirty="0"/>
                    <a:t>Slower aging &amp; deterioration</a:t>
                  </a:r>
                </a:p>
                <a:p>
                  <a:pPr marL="0" indent="0" algn="ctr" fontAlgn="auto">
                    <a:buClrTx/>
                    <a:buNone/>
                    <a:defRPr/>
                  </a:pPr>
                  <a:endParaRPr lang="en-US" altLang="en-US" sz="1600" dirty="0"/>
                </a:p>
              </p:txBody>
            </p:sp>
            <p:sp>
              <p:nvSpPr>
                <p:cNvPr id="18" name="Content Placeholder 2">
                  <a:extLst>
                    <a:ext uri="{FF2B5EF4-FFF2-40B4-BE49-F238E27FC236}">
                      <a16:creationId xmlns:a16="http://schemas.microsoft.com/office/drawing/2014/main" id="{1CB788F9-BE32-4B98-9102-496E7744293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0458680" y="4870076"/>
                  <a:ext cx="1643897" cy="889857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 lnSpcReduction="10000"/>
                </a:bodyPr>
                <a:lstStyle>
                  <a:lvl1pPr marL="228600" indent="-228600" algn="l" defTabSz="914400" rtl="0" eaLnBrk="1" latinLnBrk="0" hangingPunct="1">
                    <a:lnSpc>
                      <a:spcPct val="100000"/>
                    </a:lnSpc>
                    <a:spcBef>
                      <a:spcPts val="1000"/>
                    </a:spcBef>
                    <a:spcAft>
                      <a:spcPts val="300"/>
                    </a:spcAft>
                    <a:buClr>
                      <a:srgbClr val="009E50"/>
                    </a:buClr>
                    <a:buFont typeface="Wingdings" panose="05000000000000000000" pitchFamily="2" charset="2"/>
                    <a:buChar char="§"/>
                    <a:defRPr sz="2800" kern="120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lvl1pPr>
                  <a:lvl2pPr marL="685800" indent="-22860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spcAft>
                      <a:spcPts val="300"/>
                    </a:spcAft>
                    <a:buClr>
                      <a:srgbClr val="009E50"/>
                    </a:buClr>
                    <a:buFont typeface="Wingdings" panose="05000000000000000000" pitchFamily="2" charset="2"/>
                    <a:buChar char="§"/>
                    <a:defRPr sz="2400" kern="120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lvl2pPr>
                  <a:lvl3pPr marL="1143000" indent="-22860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spcAft>
                      <a:spcPts val="300"/>
                    </a:spcAft>
                    <a:buClr>
                      <a:srgbClr val="009E50"/>
                    </a:buClr>
                    <a:buFont typeface="Wingdings" panose="05000000000000000000" pitchFamily="2" charset="2"/>
                    <a:buChar char="§"/>
                    <a:defRPr sz="2000" kern="120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lvl3pPr>
                  <a:lvl4pPr marL="1600200" indent="-22860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spcAft>
                      <a:spcPts val="300"/>
                    </a:spcAft>
                    <a:buClr>
                      <a:srgbClr val="009E50"/>
                    </a:buClr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lvl4pPr>
                  <a:lvl5pPr marL="2057400" indent="-22860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spcAft>
                      <a:spcPts val="300"/>
                    </a:spcAft>
                    <a:buClr>
                      <a:srgbClr val="009E50"/>
                    </a:buClr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 fontAlgn="auto">
                    <a:buClrTx/>
                    <a:buNone/>
                    <a:defRPr/>
                  </a:pPr>
                  <a:r>
                    <a:rPr lang="en-US" altLang="en-US" sz="1800" dirty="0"/>
                    <a:t>Slower aging &amp; deterioration</a:t>
                  </a:r>
                </a:p>
                <a:p>
                  <a:pPr marL="0" indent="0" algn="ctr" fontAlgn="auto">
                    <a:buClrTx/>
                    <a:buNone/>
                    <a:defRPr/>
                  </a:pPr>
                  <a:endParaRPr lang="en-US" altLang="en-US" sz="1600" dirty="0"/>
                </a:p>
              </p:txBody>
            </p:sp>
            <p:sp>
              <p:nvSpPr>
                <p:cNvPr id="19" name="Content Placeholder 2">
                  <a:extLst>
                    <a:ext uri="{FF2B5EF4-FFF2-40B4-BE49-F238E27FC236}">
                      <a16:creationId xmlns:a16="http://schemas.microsoft.com/office/drawing/2014/main" id="{563A6D5D-83EA-4CCA-A1D0-B228EAC1931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0412603" y="3441272"/>
                  <a:ext cx="1643897" cy="889857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 lnSpcReduction="10000"/>
                </a:bodyPr>
                <a:lstStyle>
                  <a:lvl1pPr marL="228600" indent="-228600" algn="l" defTabSz="914400" rtl="0" eaLnBrk="1" latinLnBrk="0" hangingPunct="1">
                    <a:lnSpc>
                      <a:spcPct val="100000"/>
                    </a:lnSpc>
                    <a:spcBef>
                      <a:spcPts val="1000"/>
                    </a:spcBef>
                    <a:spcAft>
                      <a:spcPts val="300"/>
                    </a:spcAft>
                    <a:buClr>
                      <a:srgbClr val="009E50"/>
                    </a:buClr>
                    <a:buFont typeface="Wingdings" panose="05000000000000000000" pitchFamily="2" charset="2"/>
                    <a:buChar char="§"/>
                    <a:defRPr sz="2800" kern="120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lvl1pPr>
                  <a:lvl2pPr marL="685800" indent="-22860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spcAft>
                      <a:spcPts val="300"/>
                    </a:spcAft>
                    <a:buClr>
                      <a:srgbClr val="009E50"/>
                    </a:buClr>
                    <a:buFont typeface="Wingdings" panose="05000000000000000000" pitchFamily="2" charset="2"/>
                    <a:buChar char="§"/>
                    <a:defRPr sz="2400" kern="120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lvl2pPr>
                  <a:lvl3pPr marL="1143000" indent="-22860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spcAft>
                      <a:spcPts val="300"/>
                    </a:spcAft>
                    <a:buClr>
                      <a:srgbClr val="009E50"/>
                    </a:buClr>
                    <a:buFont typeface="Wingdings" panose="05000000000000000000" pitchFamily="2" charset="2"/>
                    <a:buChar char="§"/>
                    <a:defRPr sz="2000" kern="120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lvl3pPr>
                  <a:lvl4pPr marL="1600200" indent="-22860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spcAft>
                      <a:spcPts val="300"/>
                    </a:spcAft>
                    <a:buClr>
                      <a:srgbClr val="009E50"/>
                    </a:buClr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lvl4pPr>
                  <a:lvl5pPr marL="2057400" indent="-22860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spcAft>
                      <a:spcPts val="300"/>
                    </a:spcAft>
                    <a:buClr>
                      <a:srgbClr val="009E50"/>
                    </a:buClr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 fontAlgn="auto">
                    <a:buClrTx/>
                    <a:buNone/>
                    <a:defRPr/>
                  </a:pPr>
                  <a:r>
                    <a:rPr lang="en-US" altLang="en-US" sz="1800" dirty="0"/>
                    <a:t>Faster aging &amp; deterioration</a:t>
                  </a:r>
                </a:p>
                <a:p>
                  <a:pPr marL="0" indent="0" algn="ctr" fontAlgn="auto">
                    <a:buClrTx/>
                    <a:buNone/>
                    <a:defRPr/>
                  </a:pPr>
                  <a:endParaRPr lang="en-US" altLang="en-US" sz="1600" dirty="0"/>
                </a:p>
              </p:txBody>
            </p:sp>
          </p:grpSp>
        </p:grp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5A00AD3-FD82-4BCB-9A2A-E28353CF857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67100" y="3478661"/>
              <a:ext cx="1581400" cy="0"/>
            </a:xfrm>
            <a:prstGeom prst="line">
              <a:avLst/>
            </a:prstGeom>
            <a:ln w="603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Content Placeholder 2">
              <a:extLst>
                <a:ext uri="{FF2B5EF4-FFF2-40B4-BE49-F238E27FC236}">
                  <a16:creationId xmlns:a16="http://schemas.microsoft.com/office/drawing/2014/main" id="{A6DBB628-5690-4411-859A-85741524623B}"/>
                </a:ext>
              </a:extLst>
            </p:cNvPr>
            <p:cNvSpPr txBox="1">
              <a:spLocks/>
            </p:cNvSpPr>
            <p:nvPr/>
          </p:nvSpPr>
          <p:spPr>
            <a:xfrm>
              <a:off x="7117066" y="3217052"/>
              <a:ext cx="1295400" cy="48983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300"/>
                </a:spcAft>
                <a:buClr>
                  <a:srgbClr val="009E50"/>
                </a:buClr>
                <a:buFont typeface="Wingdings" panose="05000000000000000000" pitchFamily="2" charset="2"/>
                <a:buChar char="§"/>
                <a:defRPr sz="28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300"/>
                </a:spcAft>
                <a:buClr>
                  <a:srgbClr val="009E50"/>
                </a:buClr>
                <a:buFont typeface="Wingdings" panose="05000000000000000000" pitchFamily="2" charset="2"/>
                <a:buChar char="§"/>
                <a:defRPr sz="24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300"/>
                </a:spcAft>
                <a:buClr>
                  <a:srgbClr val="009E50"/>
                </a:buClr>
                <a:buFont typeface="Wingdings" panose="05000000000000000000" pitchFamily="2" charset="2"/>
                <a:buChar char="§"/>
                <a:defRPr sz="20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300"/>
                </a:spcAft>
                <a:buClr>
                  <a:srgbClr val="009E50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300"/>
                </a:spcAft>
                <a:buClr>
                  <a:srgbClr val="009E50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fontAlgn="auto">
                <a:buClrTx/>
                <a:buNone/>
                <a:defRPr/>
              </a:pPr>
              <a:r>
                <a:rPr lang="en-US" altLang="en-US" sz="2000" dirty="0">
                  <a:solidFill>
                    <a:srgbClr val="FF0000"/>
                  </a:solidFill>
                </a:rPr>
                <a:t>Today</a:t>
              </a:r>
            </a:p>
            <a:p>
              <a:pPr marL="0" indent="0" algn="r" fontAlgn="auto">
                <a:buClrTx/>
                <a:buNone/>
                <a:defRPr/>
              </a:pPr>
              <a:endParaRPr lang="en-US" altLang="en-US" sz="18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492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E42440-5648-44C2-B7DB-7B8CD7170B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6622" y="1467175"/>
            <a:ext cx="1962054" cy="52511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52836F7-D30D-450A-ADF2-1DC64336EDC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852" y="2047878"/>
            <a:ext cx="7368748" cy="44487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693A984-2A23-49B3-9BE7-444A542E97A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7332" y="1512463"/>
            <a:ext cx="2567399" cy="2032351"/>
          </a:xfrm>
          <a:prstGeom prst="rect">
            <a:avLst/>
          </a:prstGeom>
        </p:spPr>
      </p:pic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152400" y="170905"/>
            <a:ext cx="10515600" cy="1325563"/>
          </a:xfrm>
        </p:spPr>
        <p:txBody>
          <a:bodyPr/>
          <a:lstStyle/>
          <a:p>
            <a:r>
              <a:rPr lang="en-US" altLang="en-US" dirty="0"/>
              <a:t>Pavement condition examples:</a:t>
            </a:r>
            <a:br>
              <a:rPr lang="en-US" altLang="en-US" dirty="0"/>
            </a:br>
            <a:r>
              <a:rPr lang="en-US" altLang="en-US" sz="4000" i="1" dirty="0"/>
              <a:t>What’s an acceptable pavement condition?</a:t>
            </a:r>
            <a:endParaRPr lang="en-US" altLang="en-US" i="1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9D6F3D8-F4D8-4359-BBE2-D5D79D3AAEC3}"/>
              </a:ext>
            </a:extLst>
          </p:cNvPr>
          <p:cNvSpPr txBox="1">
            <a:spLocks/>
          </p:cNvSpPr>
          <p:nvPr/>
        </p:nvSpPr>
        <p:spPr>
          <a:xfrm>
            <a:off x="860852" y="5414668"/>
            <a:ext cx="7368748" cy="129093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>
                <a:srgbClr val="009E5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009E50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009E5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009E5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009E5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None/>
              <a:defRPr/>
            </a:pPr>
            <a:r>
              <a:rPr lang="en-US" altLang="en-US" sz="1800" dirty="0"/>
              <a:t>McDonald Road (South of Sprague Ave.)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None/>
              <a:defRPr/>
            </a:pPr>
            <a:r>
              <a:rPr lang="en-US" altLang="en-US" sz="1600" b="1" dirty="0"/>
              <a:t>PCI Range 85-100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None/>
              <a:defRPr/>
            </a:pPr>
            <a:r>
              <a:rPr lang="en-US" altLang="en-US" sz="1600" dirty="0"/>
              <a:t>Minimal surface defects: negligible crack fill/longitudinal cracks/utility patches.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None/>
              <a:defRPr/>
            </a:pPr>
            <a:r>
              <a:rPr lang="en-US" altLang="en-US" sz="1600" dirty="0"/>
              <a:t>Road Age: 6 years old (2015 Reconstruction Project)</a:t>
            </a:r>
            <a:endParaRPr lang="en-US" altLang="en-US" sz="18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532BE00-82CC-4FBB-8A74-BF03894D763A}"/>
              </a:ext>
            </a:extLst>
          </p:cNvPr>
          <p:cNvSpPr/>
          <p:nvPr/>
        </p:nvSpPr>
        <p:spPr>
          <a:xfrm>
            <a:off x="9319052" y="1447800"/>
            <a:ext cx="2187148" cy="937371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tar: 5 Points 21">
            <a:extLst>
              <a:ext uri="{FF2B5EF4-FFF2-40B4-BE49-F238E27FC236}">
                <a16:creationId xmlns:a16="http://schemas.microsoft.com/office/drawing/2014/main" id="{219E2865-ECA2-40E4-8C93-4B160D79FE93}"/>
              </a:ext>
            </a:extLst>
          </p:cNvPr>
          <p:cNvSpPr/>
          <p:nvPr/>
        </p:nvSpPr>
        <p:spPr>
          <a:xfrm>
            <a:off x="8001000" y="2433932"/>
            <a:ext cx="234354" cy="233068"/>
          </a:xfrm>
          <a:prstGeom prst="star5">
            <a:avLst/>
          </a:prstGeom>
          <a:solidFill>
            <a:srgbClr val="FFFF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8449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CF54F67-5611-413F-B92D-6894F995DC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6622" y="1467175"/>
            <a:ext cx="1962054" cy="525112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06FC053-1BE0-4DDF-88DB-E8413316664C}"/>
              </a:ext>
            </a:extLst>
          </p:cNvPr>
          <p:cNvSpPr/>
          <p:nvPr/>
        </p:nvSpPr>
        <p:spPr>
          <a:xfrm>
            <a:off x="9319052" y="2186829"/>
            <a:ext cx="2187148" cy="937371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7311D2-5578-41CE-84FB-401EEFD0910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185" y="2169466"/>
            <a:ext cx="7772400" cy="32220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276E49-8102-45CD-A896-AFA496C8D3B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9120" y="1503791"/>
            <a:ext cx="2624546" cy="2086834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9D6F3D8-F4D8-4359-BBE2-D5D79D3AAEC3}"/>
              </a:ext>
            </a:extLst>
          </p:cNvPr>
          <p:cNvSpPr txBox="1">
            <a:spLocks/>
          </p:cNvSpPr>
          <p:nvPr/>
        </p:nvSpPr>
        <p:spPr>
          <a:xfrm>
            <a:off x="838199" y="5414668"/>
            <a:ext cx="7768385" cy="129093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>
                <a:srgbClr val="009E5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009E50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009E5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009E5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009E5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None/>
              <a:defRPr/>
            </a:pPr>
            <a:r>
              <a:rPr lang="en-US" altLang="en-US" sz="1800" dirty="0"/>
              <a:t>University Road (Between 8</a:t>
            </a:r>
            <a:r>
              <a:rPr lang="en-US" altLang="en-US" sz="1800" baseline="30000" dirty="0"/>
              <a:t>th</a:t>
            </a:r>
            <a:r>
              <a:rPr lang="en-US" altLang="en-US" sz="1800" dirty="0"/>
              <a:t> &amp; 16</a:t>
            </a:r>
            <a:r>
              <a:rPr lang="en-US" altLang="en-US" sz="1800" baseline="30000" dirty="0"/>
              <a:t>th</a:t>
            </a:r>
            <a:r>
              <a:rPr lang="en-US" altLang="en-US" sz="1800" dirty="0"/>
              <a:t> Ave.)</a:t>
            </a:r>
            <a:endParaRPr lang="en-US" altLang="en-US" sz="1600" b="1" dirty="0"/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en-US" altLang="en-US" sz="1600" b="1" dirty="0"/>
              <a:t>PCI Range 75-80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None/>
              <a:defRPr/>
            </a:pPr>
            <a:r>
              <a:rPr lang="en-US" altLang="en-US" sz="1600" dirty="0"/>
              <a:t>Noticeable surface cracking (crack fill), negligible bumps/depressions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None/>
              <a:defRPr/>
            </a:pPr>
            <a:r>
              <a:rPr lang="en-US" altLang="en-US" sz="1600" dirty="0"/>
              <a:t>Road Age: 9 years old (2012 Overlay Project)</a:t>
            </a:r>
            <a:endParaRPr lang="en-US" altLang="en-US" sz="1800" dirty="0"/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7961B324-36A5-4AA8-ADFF-6A79798FEAAE}"/>
              </a:ext>
            </a:extLst>
          </p:cNvPr>
          <p:cNvSpPr/>
          <p:nvPr/>
        </p:nvSpPr>
        <p:spPr>
          <a:xfrm>
            <a:off x="7620000" y="2586332"/>
            <a:ext cx="234354" cy="233068"/>
          </a:xfrm>
          <a:prstGeom prst="star5">
            <a:avLst/>
          </a:prstGeom>
          <a:solidFill>
            <a:srgbClr val="FFFF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1E13703-A0D4-4DB2-8FEC-7636760EC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70905"/>
            <a:ext cx="10515600" cy="1325563"/>
          </a:xfrm>
        </p:spPr>
        <p:txBody>
          <a:bodyPr/>
          <a:lstStyle/>
          <a:p>
            <a:r>
              <a:rPr lang="en-US" altLang="en-US" dirty="0"/>
              <a:t>Pavement condition examples:</a:t>
            </a:r>
            <a:br>
              <a:rPr lang="en-US" altLang="en-US" dirty="0"/>
            </a:br>
            <a:r>
              <a:rPr lang="en-US" altLang="en-US" sz="4000" i="1" dirty="0"/>
              <a:t>What’s an acceptable pavement condition?</a:t>
            </a:r>
            <a:endParaRPr lang="en-US" altLang="en-US" i="1" dirty="0"/>
          </a:p>
        </p:txBody>
      </p:sp>
    </p:spTree>
    <p:extLst>
      <p:ext uri="{BB962C8B-B14F-4D97-AF65-F5344CB8AC3E}">
        <p14:creationId xmlns:p14="http://schemas.microsoft.com/office/powerpoint/2010/main" val="23588157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7431F47-C597-490A-9A24-E21D85BD4F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6622" y="1467175"/>
            <a:ext cx="1962054" cy="525112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6619A4A-DD91-42A8-9F11-662D44ABBE82}"/>
              </a:ext>
            </a:extLst>
          </p:cNvPr>
          <p:cNvSpPr/>
          <p:nvPr/>
        </p:nvSpPr>
        <p:spPr>
          <a:xfrm>
            <a:off x="9319052" y="2186829"/>
            <a:ext cx="2187148" cy="937371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864E5B-3FF8-44A4-ABAF-8F8263DDF5D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105167"/>
            <a:ext cx="8001000" cy="37493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276E49-8102-45CD-A896-AFA496C8D3B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9120" y="1503791"/>
            <a:ext cx="2624546" cy="2086834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9D6F3D8-F4D8-4359-BBE2-D5D79D3AAEC3}"/>
              </a:ext>
            </a:extLst>
          </p:cNvPr>
          <p:cNvSpPr txBox="1">
            <a:spLocks/>
          </p:cNvSpPr>
          <p:nvPr/>
        </p:nvSpPr>
        <p:spPr>
          <a:xfrm>
            <a:off x="838200" y="5414668"/>
            <a:ext cx="8001000" cy="129093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>
                <a:srgbClr val="009E5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009E50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009E5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009E5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009E5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None/>
              <a:defRPr/>
            </a:pPr>
            <a:r>
              <a:rPr lang="en-US" altLang="en-US" sz="1800" dirty="0" err="1"/>
              <a:t>Alki</a:t>
            </a:r>
            <a:r>
              <a:rPr lang="en-US" altLang="en-US" sz="1800" dirty="0"/>
              <a:t> Ave (Between Best Rd and Adams Rd.)</a:t>
            </a:r>
            <a:endParaRPr lang="en-US" altLang="en-US" sz="1600" b="1" dirty="0"/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en-US" altLang="en-US" sz="1600" b="1" dirty="0"/>
              <a:t>PCI Range 75-80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None/>
              <a:defRPr/>
            </a:pPr>
            <a:r>
              <a:rPr lang="en-US" altLang="en-US" sz="1600" dirty="0"/>
              <a:t>Surface weathering, edge cracking at shoulder, occasional longitudinal cracking/bumps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en-US" altLang="en-US" sz="1600" dirty="0"/>
              <a:t>Road Age: 15 years old (2006 </a:t>
            </a:r>
            <a:r>
              <a:rPr lang="en-US" altLang="en-US" sz="1600" dirty="0" err="1"/>
              <a:t>Sewering</a:t>
            </a:r>
            <a:r>
              <a:rPr lang="en-US" altLang="en-US" sz="1600" dirty="0"/>
              <a:t> Project)</a:t>
            </a:r>
            <a:endParaRPr lang="en-US" altLang="en-US" sz="1800" dirty="0"/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7961B324-36A5-4AA8-ADFF-6A79798FEAAE}"/>
              </a:ext>
            </a:extLst>
          </p:cNvPr>
          <p:cNvSpPr/>
          <p:nvPr/>
        </p:nvSpPr>
        <p:spPr>
          <a:xfrm>
            <a:off x="8300046" y="2281532"/>
            <a:ext cx="234354" cy="233068"/>
          </a:xfrm>
          <a:prstGeom prst="star5">
            <a:avLst/>
          </a:prstGeom>
          <a:solidFill>
            <a:srgbClr val="FFFF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4F20781-6E99-4FC9-B99E-FD565C620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70905"/>
            <a:ext cx="10515600" cy="1325563"/>
          </a:xfrm>
        </p:spPr>
        <p:txBody>
          <a:bodyPr/>
          <a:lstStyle/>
          <a:p>
            <a:r>
              <a:rPr lang="en-US" altLang="en-US" dirty="0"/>
              <a:t>Pavement condition examples:</a:t>
            </a:r>
            <a:br>
              <a:rPr lang="en-US" altLang="en-US" dirty="0"/>
            </a:br>
            <a:r>
              <a:rPr lang="en-US" altLang="en-US" sz="4000" i="1" dirty="0"/>
              <a:t>What’s an acceptable pavement condition?</a:t>
            </a:r>
            <a:endParaRPr lang="en-US" altLang="en-US" i="1" dirty="0"/>
          </a:p>
        </p:txBody>
      </p:sp>
    </p:spTree>
    <p:extLst>
      <p:ext uri="{BB962C8B-B14F-4D97-AF65-F5344CB8AC3E}">
        <p14:creationId xmlns:p14="http://schemas.microsoft.com/office/powerpoint/2010/main" val="18967356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A7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4AEA771-1022-4388-952C-7744D2BE8E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6622" y="1467175"/>
            <a:ext cx="1962054" cy="525112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ADF772F-7BE2-476C-BBF7-82A3FBF3BD96}"/>
              </a:ext>
            </a:extLst>
          </p:cNvPr>
          <p:cNvSpPr/>
          <p:nvPr/>
        </p:nvSpPr>
        <p:spPr>
          <a:xfrm>
            <a:off x="9319052" y="2895600"/>
            <a:ext cx="2187148" cy="937371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FFA986-A1AF-442B-9622-047844A3FE5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752599"/>
            <a:ext cx="8530898" cy="48246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3261FF1-D582-471C-80A2-F3DDEA5F05A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5600" y="1447800"/>
            <a:ext cx="2491728" cy="1974277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9D6F3D8-F4D8-4359-BBE2-D5D79D3AAEC3}"/>
              </a:ext>
            </a:extLst>
          </p:cNvPr>
          <p:cNvSpPr txBox="1">
            <a:spLocks/>
          </p:cNvSpPr>
          <p:nvPr/>
        </p:nvSpPr>
        <p:spPr>
          <a:xfrm>
            <a:off x="838200" y="5414668"/>
            <a:ext cx="8534400" cy="129093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>
                <a:srgbClr val="009E5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009E50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009E5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009E5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009E5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None/>
              <a:defRPr/>
            </a:pPr>
            <a:r>
              <a:rPr lang="en-US" altLang="en-US" sz="1800" dirty="0"/>
              <a:t>Grace Ave. (Between University Rd. and </a:t>
            </a:r>
            <a:r>
              <a:rPr lang="en-US" altLang="en-US" sz="1800" dirty="0" err="1"/>
              <a:t>Bowdish</a:t>
            </a:r>
            <a:r>
              <a:rPr lang="en-US" altLang="en-US" sz="1800" dirty="0"/>
              <a:t> Rd.)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None/>
              <a:defRPr/>
            </a:pPr>
            <a:r>
              <a:rPr lang="en-US" altLang="en-US" sz="1600" b="1" dirty="0"/>
              <a:t>PCI Range 65-70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en-US" altLang="en-US" sz="1600" dirty="0"/>
              <a:t>Longitudinal cracking and occasional transverse cracking, early settling at manhole will lead to local failures (blow-outs leading to potholes), edge cracking at shoulder, utility patching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None/>
              <a:defRPr/>
            </a:pPr>
            <a:r>
              <a:rPr lang="en-US" altLang="en-US" sz="1600" dirty="0"/>
              <a:t>Road Age: 24 years old (1997 </a:t>
            </a:r>
            <a:r>
              <a:rPr lang="en-US" altLang="en-US" sz="1600" dirty="0" err="1"/>
              <a:t>Sewering</a:t>
            </a:r>
            <a:r>
              <a:rPr lang="en-US" altLang="en-US" sz="1600" dirty="0"/>
              <a:t> Project)</a:t>
            </a:r>
            <a:endParaRPr lang="en-US" altLang="en-US" sz="1800" dirty="0"/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E9B80CF6-A450-4898-B410-F8796E6EB376}"/>
              </a:ext>
            </a:extLst>
          </p:cNvPr>
          <p:cNvSpPr/>
          <p:nvPr/>
        </p:nvSpPr>
        <p:spPr>
          <a:xfrm>
            <a:off x="7772400" y="1824332"/>
            <a:ext cx="234354" cy="233068"/>
          </a:xfrm>
          <a:prstGeom prst="star5">
            <a:avLst/>
          </a:prstGeom>
          <a:solidFill>
            <a:srgbClr val="FFFF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080F5AE-8BF4-4E5A-B62C-BB93E8F8B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70905"/>
            <a:ext cx="10515600" cy="1325563"/>
          </a:xfrm>
        </p:spPr>
        <p:txBody>
          <a:bodyPr/>
          <a:lstStyle/>
          <a:p>
            <a:r>
              <a:rPr lang="en-US" altLang="en-US" dirty="0"/>
              <a:t>Pavement condition examples:</a:t>
            </a:r>
            <a:br>
              <a:rPr lang="en-US" altLang="en-US" dirty="0"/>
            </a:br>
            <a:r>
              <a:rPr lang="en-US" altLang="en-US" sz="4000" i="1" dirty="0"/>
              <a:t>What’s an acceptable pavement condition?</a:t>
            </a:r>
            <a:endParaRPr lang="en-US" altLang="en-US" i="1" dirty="0"/>
          </a:p>
        </p:txBody>
      </p:sp>
    </p:spTree>
    <p:extLst>
      <p:ext uri="{BB962C8B-B14F-4D97-AF65-F5344CB8AC3E}">
        <p14:creationId xmlns:p14="http://schemas.microsoft.com/office/powerpoint/2010/main" val="9144593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A7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5E9CC2B-BC26-4011-8329-BF2C5A76BB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6622" y="1467175"/>
            <a:ext cx="1962054" cy="525112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3C1C8E9-3ACB-4E73-ACF9-EA0D4F704B6B}"/>
              </a:ext>
            </a:extLst>
          </p:cNvPr>
          <p:cNvSpPr/>
          <p:nvPr/>
        </p:nvSpPr>
        <p:spPr>
          <a:xfrm>
            <a:off x="9319052" y="2895600"/>
            <a:ext cx="2187148" cy="937371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670608-9646-459A-8A95-9429B0BDB99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1" y="2014279"/>
            <a:ext cx="7846754" cy="39293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7DDDD53-7001-4374-9E58-6048FA1979E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5600" y="1447800"/>
            <a:ext cx="2491728" cy="1974277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9D6F3D8-F4D8-4359-BBE2-D5D79D3AAEC3}"/>
              </a:ext>
            </a:extLst>
          </p:cNvPr>
          <p:cNvSpPr txBox="1">
            <a:spLocks/>
          </p:cNvSpPr>
          <p:nvPr/>
        </p:nvSpPr>
        <p:spPr>
          <a:xfrm>
            <a:off x="838200" y="5414668"/>
            <a:ext cx="7846754" cy="129093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>
                <a:srgbClr val="009E5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009E50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009E5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009E5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009E5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None/>
              <a:defRPr/>
            </a:pPr>
            <a:r>
              <a:rPr lang="en-US" altLang="en-US" sz="1800" dirty="0"/>
              <a:t>3</a:t>
            </a:r>
            <a:r>
              <a:rPr lang="en-US" altLang="en-US" sz="1800" baseline="30000" dirty="0"/>
              <a:t>rd</a:t>
            </a:r>
            <a:r>
              <a:rPr lang="en-US" altLang="en-US" sz="1800" dirty="0"/>
              <a:t> Avenue (Between Havana Rd. &amp; Carnahan Rd.)</a:t>
            </a:r>
            <a:endParaRPr lang="en-US" altLang="en-US" sz="1600" b="1" dirty="0"/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en-US" altLang="en-US" sz="1600" b="1" dirty="0"/>
              <a:t>PCI Range 60-65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None/>
              <a:defRPr/>
            </a:pPr>
            <a:r>
              <a:rPr lang="en-US" altLang="en-US" sz="1600" dirty="0"/>
              <a:t>Extensive surface cracking (see longitudinal wheel path cracks), measurable local failures like rutting or potholes and patches, susceptible to freeze/thaw damage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en-US" altLang="en-US" sz="1600" dirty="0"/>
              <a:t>Road Age: 19 years old (2002 </a:t>
            </a:r>
            <a:r>
              <a:rPr lang="en-US" altLang="en-US" sz="1600" dirty="0" err="1"/>
              <a:t>Sewering</a:t>
            </a:r>
            <a:r>
              <a:rPr lang="en-US" altLang="en-US" sz="1600" dirty="0"/>
              <a:t> Project)</a:t>
            </a:r>
            <a:endParaRPr lang="en-US" altLang="en-US" sz="1800" dirty="0"/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9E65E3BD-3A09-4E45-AEF0-6CC19D97BE92}"/>
              </a:ext>
            </a:extLst>
          </p:cNvPr>
          <p:cNvSpPr/>
          <p:nvPr/>
        </p:nvSpPr>
        <p:spPr>
          <a:xfrm>
            <a:off x="6699846" y="2286000"/>
            <a:ext cx="234354" cy="233068"/>
          </a:xfrm>
          <a:prstGeom prst="star5">
            <a:avLst/>
          </a:prstGeom>
          <a:solidFill>
            <a:srgbClr val="FFFF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674E55B-1571-4659-A3BB-5B5DE41BD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70905"/>
            <a:ext cx="10515600" cy="1325563"/>
          </a:xfrm>
        </p:spPr>
        <p:txBody>
          <a:bodyPr/>
          <a:lstStyle/>
          <a:p>
            <a:r>
              <a:rPr lang="en-US" altLang="en-US" dirty="0"/>
              <a:t>Pavement condition examples:</a:t>
            </a:r>
            <a:br>
              <a:rPr lang="en-US" altLang="en-US" dirty="0"/>
            </a:br>
            <a:r>
              <a:rPr lang="en-US" altLang="en-US" sz="4000" i="1" dirty="0"/>
              <a:t>What’s an acceptable pavement condition?</a:t>
            </a:r>
            <a:endParaRPr lang="en-US" altLang="en-US" i="1" dirty="0"/>
          </a:p>
        </p:txBody>
      </p:sp>
    </p:spTree>
    <p:extLst>
      <p:ext uri="{BB962C8B-B14F-4D97-AF65-F5344CB8AC3E}">
        <p14:creationId xmlns:p14="http://schemas.microsoft.com/office/powerpoint/2010/main" val="29417268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25944</TotalTime>
  <Words>1352</Words>
  <Application>Microsoft Office PowerPoint</Application>
  <PresentationFormat>Widescreen</PresentationFormat>
  <Paragraphs>226</Paragraphs>
  <Slides>27</Slides>
  <Notes>21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Verdana</vt:lpstr>
      <vt:lpstr>Calibri</vt:lpstr>
      <vt:lpstr>Times New Roman</vt:lpstr>
      <vt:lpstr>Arial</vt:lpstr>
      <vt:lpstr>Tahoma</vt:lpstr>
      <vt:lpstr>Wingdings</vt:lpstr>
      <vt:lpstr>Tw Cen MT</vt:lpstr>
      <vt:lpstr>Calibri Light</vt:lpstr>
      <vt:lpstr>Comic Sans MS</vt:lpstr>
      <vt:lpstr>1_Office Theme</vt:lpstr>
      <vt:lpstr>Office Theme</vt:lpstr>
      <vt:lpstr>Presentation</vt:lpstr>
      <vt:lpstr>Videos 1, 2, &amp; 3: Review</vt:lpstr>
      <vt:lpstr>Video #3: Pavement Goals &amp; Methods of Repair</vt:lpstr>
      <vt:lpstr>Video #3 Overview</vt:lpstr>
      <vt:lpstr>As we review examples, a few considerations:</vt:lpstr>
      <vt:lpstr>Pavement condition examples: What’s an acceptable pavement condition?</vt:lpstr>
      <vt:lpstr>Pavement condition examples: What’s an acceptable pavement condition?</vt:lpstr>
      <vt:lpstr>Pavement condition examples: What’s an acceptable pavement condition?</vt:lpstr>
      <vt:lpstr>Pavement condition examples: What’s an acceptable pavement condition?</vt:lpstr>
      <vt:lpstr>Pavement condition examples: What’s an acceptable pavement condition?</vt:lpstr>
      <vt:lpstr>Pavement condition examples: What’s an acceptable pavement condition?</vt:lpstr>
      <vt:lpstr>Pavement condition examples: What’s an acceptable pavement condition?</vt:lpstr>
      <vt:lpstr>Pavement condition examples: What’s an acceptable pavement condition?</vt:lpstr>
      <vt:lpstr>Which pavement “treatments” or “repairs” are considered?</vt:lpstr>
      <vt:lpstr>Which pavement “treatments” or “repairs” are considered?</vt:lpstr>
      <vt:lpstr>How can surface treatments help?</vt:lpstr>
      <vt:lpstr>PowerPoint Presentation</vt:lpstr>
      <vt:lpstr>Which surface treatments have been used in our region?</vt:lpstr>
      <vt:lpstr>How can surface treatments help?</vt:lpstr>
      <vt:lpstr>How do pavement condition and available “treatment” methods impact long-term costs for the PMP?</vt:lpstr>
      <vt:lpstr>Available resources determine available options</vt:lpstr>
      <vt:lpstr>How far can our dollars take us?</vt:lpstr>
      <vt:lpstr>How far can our dollars take us?</vt:lpstr>
      <vt:lpstr>How far can our dollars take us?</vt:lpstr>
      <vt:lpstr>How to fund the PMP to reflect our priorities?</vt:lpstr>
      <vt:lpstr>How to fund the PMP to reflect our priorities?</vt:lpstr>
      <vt:lpstr>Key Considerations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Session 6.  Thickness Design</dc:title>
  <dc:creator>shiraz tayabji</dc:creator>
  <cp:lastModifiedBy>Adam Jackson</cp:lastModifiedBy>
  <cp:revision>1164</cp:revision>
  <cp:lastPrinted>2021-04-26T16:17:23Z</cp:lastPrinted>
  <dcterms:created xsi:type="dcterms:W3CDTF">1999-01-26T03:50:17Z</dcterms:created>
  <dcterms:modified xsi:type="dcterms:W3CDTF">2021-04-26T18:38:33Z</dcterms:modified>
</cp:coreProperties>
</file>