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ie Taylor" initials="CT" lastIdx="1" clrIdx="0">
    <p:extLst>
      <p:ext uri="{19B8F6BF-5375-455C-9EA6-DF929625EA0E}">
        <p15:presenceInfo xmlns:p15="http://schemas.microsoft.com/office/powerpoint/2012/main" userId="S-1-5-21-1215856553-850866806-1230779191-5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3836" autoAdjust="0"/>
  </p:normalViewPr>
  <p:slideViewPr>
    <p:cSldViewPr snapToGrid="0">
      <p:cViewPr varScale="1">
        <p:scale>
          <a:sx n="78" d="100"/>
          <a:sy n="7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6.svg"/><Relationship Id="rId1" Type="http://schemas.openxmlformats.org/officeDocument/2006/relationships/image" Target="../media/image21.png"/><Relationship Id="rId6" Type="http://schemas.openxmlformats.org/officeDocument/2006/relationships/image" Target="../media/image30.svg"/><Relationship Id="rId5" Type="http://schemas.openxmlformats.org/officeDocument/2006/relationships/image" Target="../media/image23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6.svg"/><Relationship Id="rId1" Type="http://schemas.openxmlformats.org/officeDocument/2006/relationships/image" Target="../media/image21.png"/><Relationship Id="rId6" Type="http://schemas.openxmlformats.org/officeDocument/2006/relationships/image" Target="../media/image30.svg"/><Relationship Id="rId5" Type="http://schemas.openxmlformats.org/officeDocument/2006/relationships/image" Target="../media/image23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85A6E-409A-4CE5-BD11-D17391EF5E87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AF1ECE-9687-43ED-8209-5A21661DE1DB}">
      <dgm:prSet/>
      <dgm:spPr/>
      <dgm:t>
        <a:bodyPr/>
        <a:lstStyle/>
        <a:p>
          <a:r>
            <a:rPr lang="en-US" dirty="0"/>
            <a:t>The amended 2021 budget includes estimated revenues of    $3 million and expenditures of $5.6 million for a operating deficit of $2.6 million.</a:t>
          </a:r>
        </a:p>
      </dgm:t>
    </dgm:pt>
    <dgm:pt modelId="{4AC72821-3361-4E3E-AEB3-45036BDBD979}" type="parTrans" cxnId="{D231539F-8970-406C-B42F-754634104EA2}">
      <dgm:prSet/>
      <dgm:spPr/>
      <dgm:t>
        <a:bodyPr/>
        <a:lstStyle/>
        <a:p>
          <a:endParaRPr lang="en-US"/>
        </a:p>
      </dgm:t>
    </dgm:pt>
    <dgm:pt modelId="{58BBBF01-5430-4C34-A09D-1EA5B114BDA7}" type="sibTrans" cxnId="{D231539F-8970-406C-B42F-754634104EA2}">
      <dgm:prSet/>
      <dgm:spPr/>
      <dgm:t>
        <a:bodyPr/>
        <a:lstStyle/>
        <a:p>
          <a:endParaRPr lang="en-US"/>
        </a:p>
      </dgm:t>
    </dgm:pt>
    <dgm:pt modelId="{C7F926D9-E2F1-4AB3-B674-8F895D1DA0B1}">
      <dgm:prSet/>
      <dgm:spPr/>
      <dgm:t>
        <a:bodyPr/>
        <a:lstStyle/>
        <a:p>
          <a:r>
            <a:rPr lang="en-US" dirty="0"/>
            <a:t>Services Provided by Fund #101:</a:t>
          </a:r>
        </a:p>
      </dgm:t>
    </dgm:pt>
    <dgm:pt modelId="{0046D1DF-B593-40F2-89D0-63F80BED9A90}" type="parTrans" cxnId="{F0CB631E-FE4C-45C0-9C11-9496BD5E8C66}">
      <dgm:prSet/>
      <dgm:spPr/>
      <dgm:t>
        <a:bodyPr/>
        <a:lstStyle/>
        <a:p>
          <a:endParaRPr lang="en-US"/>
        </a:p>
      </dgm:t>
    </dgm:pt>
    <dgm:pt modelId="{E21C2BE7-9D93-462B-93F6-B71FE00CDB26}" type="sibTrans" cxnId="{F0CB631E-FE4C-45C0-9C11-9496BD5E8C66}">
      <dgm:prSet/>
      <dgm:spPr/>
      <dgm:t>
        <a:bodyPr/>
        <a:lstStyle/>
        <a:p>
          <a:endParaRPr lang="en-US"/>
        </a:p>
      </dgm:t>
    </dgm:pt>
    <dgm:pt modelId="{8F6D0FB2-C82A-482A-8892-91ACF212D2CE}">
      <dgm:prSet/>
      <dgm:spPr/>
      <dgm:t>
        <a:bodyPr/>
        <a:lstStyle/>
        <a:p>
          <a:r>
            <a:rPr lang="en-US"/>
            <a:t>Snow and ice control</a:t>
          </a:r>
        </a:p>
      </dgm:t>
    </dgm:pt>
    <dgm:pt modelId="{DD026C4B-2740-4378-8C83-3E76ABCBFB3C}" type="parTrans" cxnId="{BD31D86F-6411-4F70-ABD4-A237B6ABAD14}">
      <dgm:prSet/>
      <dgm:spPr/>
      <dgm:t>
        <a:bodyPr/>
        <a:lstStyle/>
        <a:p>
          <a:endParaRPr lang="en-US"/>
        </a:p>
      </dgm:t>
    </dgm:pt>
    <dgm:pt modelId="{DCFFAF1B-ECA1-4A72-8AA2-E60F5E565C76}" type="sibTrans" cxnId="{BD31D86F-6411-4F70-ABD4-A237B6ABAD14}">
      <dgm:prSet/>
      <dgm:spPr/>
      <dgm:t>
        <a:bodyPr/>
        <a:lstStyle/>
        <a:p>
          <a:endParaRPr lang="en-US"/>
        </a:p>
      </dgm:t>
    </dgm:pt>
    <dgm:pt modelId="{CEFF9315-7C74-4FAF-9CCA-CA626074FB1D}">
      <dgm:prSet/>
      <dgm:spPr/>
      <dgm:t>
        <a:bodyPr/>
        <a:lstStyle/>
        <a:p>
          <a:r>
            <a:rPr lang="en-US"/>
            <a:t>Pavement repairs: potholes, patches, crack fill, sidewalks</a:t>
          </a:r>
        </a:p>
      </dgm:t>
    </dgm:pt>
    <dgm:pt modelId="{5127B5ED-4557-4259-85F9-5EE0F161F21A}" type="parTrans" cxnId="{7AC3F28D-38DD-4894-8672-11491BA41CC5}">
      <dgm:prSet/>
      <dgm:spPr/>
      <dgm:t>
        <a:bodyPr/>
        <a:lstStyle/>
        <a:p>
          <a:endParaRPr lang="en-US"/>
        </a:p>
      </dgm:t>
    </dgm:pt>
    <dgm:pt modelId="{B480153E-43CB-418E-9632-C28F1A16186C}" type="sibTrans" cxnId="{7AC3F28D-38DD-4894-8672-11491BA41CC5}">
      <dgm:prSet/>
      <dgm:spPr/>
      <dgm:t>
        <a:bodyPr/>
        <a:lstStyle/>
        <a:p>
          <a:endParaRPr lang="en-US"/>
        </a:p>
      </dgm:t>
    </dgm:pt>
    <dgm:pt modelId="{052AC855-A054-4BA6-8EF8-2B6E8F9CE4C9}">
      <dgm:prSet/>
      <dgm:spPr/>
      <dgm:t>
        <a:bodyPr/>
        <a:lstStyle/>
        <a:p>
          <a:r>
            <a:rPr lang="en-US"/>
            <a:t>Traffic signals and signs</a:t>
          </a:r>
        </a:p>
      </dgm:t>
    </dgm:pt>
    <dgm:pt modelId="{406138C5-78F0-47D6-9489-6913D56FE7D6}" type="parTrans" cxnId="{59490D1B-4D85-47B6-96DD-AA2C31CC495F}">
      <dgm:prSet/>
      <dgm:spPr/>
      <dgm:t>
        <a:bodyPr/>
        <a:lstStyle/>
        <a:p>
          <a:endParaRPr lang="en-US"/>
        </a:p>
      </dgm:t>
    </dgm:pt>
    <dgm:pt modelId="{EA849494-AB53-4773-8F15-659649273998}" type="sibTrans" cxnId="{59490D1B-4D85-47B6-96DD-AA2C31CC495F}">
      <dgm:prSet/>
      <dgm:spPr/>
      <dgm:t>
        <a:bodyPr/>
        <a:lstStyle/>
        <a:p>
          <a:endParaRPr lang="en-US"/>
        </a:p>
      </dgm:t>
    </dgm:pt>
    <dgm:pt modelId="{46AF065F-D8C3-4DD4-AF06-25EC12B9E7E5}">
      <dgm:prSet/>
      <dgm:spPr/>
      <dgm:t>
        <a:bodyPr/>
        <a:lstStyle/>
        <a:p>
          <a:r>
            <a:rPr lang="en-US"/>
            <a:t>Street lighting</a:t>
          </a:r>
        </a:p>
      </dgm:t>
    </dgm:pt>
    <dgm:pt modelId="{D1E7FC79-41D2-41AE-ABD0-1897CB1B8FA8}" type="parTrans" cxnId="{70044DF7-A767-4985-A9C3-9526371E69B2}">
      <dgm:prSet/>
      <dgm:spPr/>
      <dgm:t>
        <a:bodyPr/>
        <a:lstStyle/>
        <a:p>
          <a:endParaRPr lang="en-US"/>
        </a:p>
      </dgm:t>
    </dgm:pt>
    <dgm:pt modelId="{AAD2A8E5-F138-4C36-B63B-48D76DA6A84E}" type="sibTrans" cxnId="{70044DF7-A767-4985-A9C3-9526371E69B2}">
      <dgm:prSet/>
      <dgm:spPr/>
      <dgm:t>
        <a:bodyPr/>
        <a:lstStyle/>
        <a:p>
          <a:endParaRPr lang="en-US"/>
        </a:p>
      </dgm:t>
    </dgm:pt>
    <dgm:pt modelId="{7EE43DE1-EF88-4172-BAF5-292993CCB411}">
      <dgm:prSet/>
      <dgm:spPr/>
      <dgm:t>
        <a:bodyPr/>
        <a:lstStyle/>
        <a:p>
          <a:r>
            <a:rPr lang="en-US"/>
            <a:t>Street sweeping &amp; vegetation control</a:t>
          </a:r>
        </a:p>
      </dgm:t>
    </dgm:pt>
    <dgm:pt modelId="{C501E572-303D-4191-B116-1B7A423F8719}" type="parTrans" cxnId="{BE9AD720-1B0F-499A-8E6F-03C6FABD1B4E}">
      <dgm:prSet/>
      <dgm:spPr/>
      <dgm:t>
        <a:bodyPr/>
        <a:lstStyle/>
        <a:p>
          <a:endParaRPr lang="en-US"/>
        </a:p>
      </dgm:t>
    </dgm:pt>
    <dgm:pt modelId="{214F3F99-FE15-40B7-A611-B2DF26F191AE}" type="sibTrans" cxnId="{BE9AD720-1B0F-499A-8E6F-03C6FABD1B4E}">
      <dgm:prSet/>
      <dgm:spPr/>
      <dgm:t>
        <a:bodyPr/>
        <a:lstStyle/>
        <a:p>
          <a:endParaRPr lang="en-US"/>
        </a:p>
      </dgm:t>
    </dgm:pt>
    <dgm:pt modelId="{6D7E98A2-EA93-4FBF-A99B-FB315D84B01A}">
      <dgm:prSet/>
      <dgm:spPr/>
      <dgm:t>
        <a:bodyPr/>
        <a:lstStyle/>
        <a:p>
          <a:r>
            <a:rPr lang="en-US"/>
            <a:t>There are two main revenue sources in Fund #101:</a:t>
          </a:r>
        </a:p>
      </dgm:t>
    </dgm:pt>
    <dgm:pt modelId="{282D2CB0-3C0E-4CD3-B96E-0D1073128D36}" type="parTrans" cxnId="{8EBFC328-1186-4F4D-A4D6-6C2F008D1AFB}">
      <dgm:prSet/>
      <dgm:spPr/>
      <dgm:t>
        <a:bodyPr/>
        <a:lstStyle/>
        <a:p>
          <a:endParaRPr lang="en-US"/>
        </a:p>
      </dgm:t>
    </dgm:pt>
    <dgm:pt modelId="{621BC0C1-11AD-4CB7-8B57-4CCC01D6E413}" type="sibTrans" cxnId="{8EBFC328-1186-4F4D-A4D6-6C2F008D1AFB}">
      <dgm:prSet/>
      <dgm:spPr/>
      <dgm:t>
        <a:bodyPr/>
        <a:lstStyle/>
        <a:p>
          <a:endParaRPr lang="en-US"/>
        </a:p>
      </dgm:t>
    </dgm:pt>
    <dgm:pt modelId="{B99E3BD4-2478-49FC-8926-10FA3979CB59}">
      <dgm:prSet/>
      <dgm:spPr/>
      <dgm:t>
        <a:bodyPr/>
        <a:lstStyle/>
        <a:p>
          <a:r>
            <a:rPr lang="en-US" dirty="0"/>
            <a:t>Telephone Utility Tax</a:t>
          </a:r>
        </a:p>
      </dgm:t>
    </dgm:pt>
    <dgm:pt modelId="{B8D076B1-5A9B-48F9-95B0-A6DD5FEF6852}" type="parTrans" cxnId="{EE9A66B0-7D57-45BD-939D-C84EBE10B4BA}">
      <dgm:prSet/>
      <dgm:spPr/>
      <dgm:t>
        <a:bodyPr/>
        <a:lstStyle/>
        <a:p>
          <a:endParaRPr lang="en-US"/>
        </a:p>
      </dgm:t>
    </dgm:pt>
    <dgm:pt modelId="{7CF4A97D-1BAB-483C-9CA3-CA152C2D7CBF}" type="sibTrans" cxnId="{EE9A66B0-7D57-45BD-939D-C84EBE10B4BA}">
      <dgm:prSet/>
      <dgm:spPr/>
      <dgm:t>
        <a:bodyPr/>
        <a:lstStyle/>
        <a:p>
          <a:endParaRPr lang="en-US"/>
        </a:p>
      </dgm:t>
    </dgm:pt>
    <dgm:pt modelId="{A88CAB8C-FE31-4988-B576-55E513794EE4}">
      <dgm:prSet/>
      <dgm:spPr/>
      <dgm:t>
        <a:bodyPr/>
        <a:lstStyle/>
        <a:p>
          <a:r>
            <a:rPr lang="en-US" dirty="0"/>
            <a:t>Motor Vehicle Fuel (Gas) Tax</a:t>
          </a:r>
        </a:p>
      </dgm:t>
    </dgm:pt>
    <dgm:pt modelId="{0B2D4C25-CEC3-4428-8A7C-B288A1DE9B70}" type="parTrans" cxnId="{0C5A6216-F7B6-425A-9501-E356C055C7A0}">
      <dgm:prSet/>
      <dgm:spPr/>
      <dgm:t>
        <a:bodyPr/>
        <a:lstStyle/>
        <a:p>
          <a:endParaRPr lang="en-US"/>
        </a:p>
      </dgm:t>
    </dgm:pt>
    <dgm:pt modelId="{9D48C3B3-853E-4549-B316-1371E4E1C721}" type="sibTrans" cxnId="{0C5A6216-F7B6-425A-9501-E356C055C7A0}">
      <dgm:prSet/>
      <dgm:spPr/>
      <dgm:t>
        <a:bodyPr/>
        <a:lstStyle/>
        <a:p>
          <a:endParaRPr lang="en-US"/>
        </a:p>
      </dgm:t>
    </dgm:pt>
    <dgm:pt modelId="{6BB0A706-0D94-4C6F-AC53-86A66EA9066F}">
      <dgm:prSet/>
      <dgm:spPr/>
      <dgm:t>
        <a:bodyPr/>
        <a:lstStyle/>
        <a:p>
          <a:r>
            <a:rPr lang="en-US" dirty="0"/>
            <a:t>The deficit is currently being filled with transfers from the General Fund.</a:t>
          </a:r>
        </a:p>
      </dgm:t>
    </dgm:pt>
    <dgm:pt modelId="{67493EE1-5C47-4092-B371-970C5A723405}" type="parTrans" cxnId="{247723FF-45C9-4893-9107-8EF9A5A922E0}">
      <dgm:prSet/>
      <dgm:spPr/>
      <dgm:t>
        <a:bodyPr/>
        <a:lstStyle/>
        <a:p>
          <a:endParaRPr lang="en-US"/>
        </a:p>
      </dgm:t>
    </dgm:pt>
    <dgm:pt modelId="{DA193376-B8FE-46C9-9C8D-E80EFC2A77A7}" type="sibTrans" cxnId="{247723FF-45C9-4893-9107-8EF9A5A922E0}">
      <dgm:prSet/>
      <dgm:spPr/>
      <dgm:t>
        <a:bodyPr/>
        <a:lstStyle/>
        <a:p>
          <a:endParaRPr lang="en-US"/>
        </a:p>
      </dgm:t>
    </dgm:pt>
    <dgm:pt modelId="{90C65B8D-AAE8-4802-9BA5-3A50649827E3}" type="pres">
      <dgm:prSet presAssocID="{47B85A6E-409A-4CE5-BD11-D17391EF5E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33404-7FF1-4244-A685-7F02CCD27E79}" type="pres">
      <dgm:prSet presAssocID="{B9AF1ECE-9687-43ED-8209-5A21661DE1DB}" presName="composite" presStyleCnt="0"/>
      <dgm:spPr/>
    </dgm:pt>
    <dgm:pt modelId="{B0D4B595-6E05-4CF7-A250-3B0900537F1F}" type="pres">
      <dgm:prSet presAssocID="{B9AF1ECE-9687-43ED-8209-5A21661DE1D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EF95A-834B-4960-9182-C8425BA4E148}" type="pres">
      <dgm:prSet presAssocID="{B9AF1ECE-9687-43ED-8209-5A21661DE1D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75E93-CD43-4FB6-A2BB-F49B98F87DE3}" type="pres">
      <dgm:prSet presAssocID="{58BBBF01-5430-4C34-A09D-1EA5B114BDA7}" presName="space" presStyleCnt="0"/>
      <dgm:spPr/>
    </dgm:pt>
    <dgm:pt modelId="{A72F934B-4C5B-4949-84CA-3F59A1EF86DD}" type="pres">
      <dgm:prSet presAssocID="{C7F926D9-E2F1-4AB3-B674-8F895D1DA0B1}" presName="composite" presStyleCnt="0"/>
      <dgm:spPr/>
    </dgm:pt>
    <dgm:pt modelId="{3B7D8258-585C-4AFA-82C8-41B362F6BAFC}" type="pres">
      <dgm:prSet presAssocID="{C7F926D9-E2F1-4AB3-B674-8F895D1DA0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1FD34-6153-4646-9C0D-9BE30ECD2058}" type="pres">
      <dgm:prSet presAssocID="{C7F926D9-E2F1-4AB3-B674-8F895D1DA0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C1008-DAA2-48F6-9C23-0305EAD3FBCC}" type="pres">
      <dgm:prSet presAssocID="{E21C2BE7-9D93-462B-93F6-B71FE00CDB26}" presName="space" presStyleCnt="0"/>
      <dgm:spPr/>
    </dgm:pt>
    <dgm:pt modelId="{784555E5-1E3C-4EB2-A784-10E7B07AA4E9}" type="pres">
      <dgm:prSet presAssocID="{6D7E98A2-EA93-4FBF-A99B-FB315D84B01A}" presName="composite" presStyleCnt="0"/>
      <dgm:spPr/>
    </dgm:pt>
    <dgm:pt modelId="{35FAC52C-AAD4-4D59-A4EC-DD30EE592E22}" type="pres">
      <dgm:prSet presAssocID="{6D7E98A2-EA93-4FBF-A99B-FB315D84B01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9626-3EC0-4F4B-B485-6BC4F75AF075}" type="pres">
      <dgm:prSet presAssocID="{6D7E98A2-EA93-4FBF-A99B-FB315D84B01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5A6216-F7B6-425A-9501-E356C055C7A0}" srcId="{6D7E98A2-EA93-4FBF-A99B-FB315D84B01A}" destId="{A88CAB8C-FE31-4988-B576-55E513794EE4}" srcOrd="1" destOrd="0" parTransId="{0B2D4C25-CEC3-4428-8A7C-B288A1DE9B70}" sibTransId="{9D48C3B3-853E-4549-B316-1371E4E1C721}"/>
    <dgm:cxn modelId="{92D19AD8-7E55-40E0-A580-E95F93150EC9}" type="presOf" srcId="{C7F926D9-E2F1-4AB3-B674-8F895D1DA0B1}" destId="{3B7D8258-585C-4AFA-82C8-41B362F6BAFC}" srcOrd="0" destOrd="0" presId="urn:microsoft.com/office/officeart/2005/8/layout/hList1"/>
    <dgm:cxn modelId="{B6B5D707-889B-4EF4-AB64-990F95B99263}" type="presOf" srcId="{6BB0A706-0D94-4C6F-AC53-86A66EA9066F}" destId="{B6DEF95A-834B-4960-9182-C8425BA4E148}" srcOrd="0" destOrd="0" presId="urn:microsoft.com/office/officeart/2005/8/layout/hList1"/>
    <dgm:cxn modelId="{8EBFC328-1186-4F4D-A4D6-6C2F008D1AFB}" srcId="{47B85A6E-409A-4CE5-BD11-D17391EF5E87}" destId="{6D7E98A2-EA93-4FBF-A99B-FB315D84B01A}" srcOrd="2" destOrd="0" parTransId="{282D2CB0-3C0E-4CD3-B96E-0D1073128D36}" sibTransId="{621BC0C1-11AD-4CB7-8B57-4CCC01D6E413}"/>
    <dgm:cxn modelId="{59490D1B-4D85-47B6-96DD-AA2C31CC495F}" srcId="{C7F926D9-E2F1-4AB3-B674-8F895D1DA0B1}" destId="{052AC855-A054-4BA6-8EF8-2B6E8F9CE4C9}" srcOrd="2" destOrd="0" parTransId="{406138C5-78F0-47D6-9489-6913D56FE7D6}" sibTransId="{EA849494-AB53-4773-8F15-659649273998}"/>
    <dgm:cxn modelId="{0A810816-1E26-44ED-A940-B817BAFF0E49}" type="presOf" srcId="{CEFF9315-7C74-4FAF-9CCA-CA626074FB1D}" destId="{E1E1FD34-6153-4646-9C0D-9BE30ECD2058}" srcOrd="0" destOrd="1" presId="urn:microsoft.com/office/officeart/2005/8/layout/hList1"/>
    <dgm:cxn modelId="{D231539F-8970-406C-B42F-754634104EA2}" srcId="{47B85A6E-409A-4CE5-BD11-D17391EF5E87}" destId="{B9AF1ECE-9687-43ED-8209-5A21661DE1DB}" srcOrd="0" destOrd="0" parTransId="{4AC72821-3361-4E3E-AEB3-45036BDBD979}" sibTransId="{58BBBF01-5430-4C34-A09D-1EA5B114BDA7}"/>
    <dgm:cxn modelId="{F0CB631E-FE4C-45C0-9C11-9496BD5E8C66}" srcId="{47B85A6E-409A-4CE5-BD11-D17391EF5E87}" destId="{C7F926D9-E2F1-4AB3-B674-8F895D1DA0B1}" srcOrd="1" destOrd="0" parTransId="{0046D1DF-B593-40F2-89D0-63F80BED9A90}" sibTransId="{E21C2BE7-9D93-462B-93F6-B71FE00CDB26}"/>
    <dgm:cxn modelId="{D977E8EB-F3C8-4CBB-B3A3-E5297BF19970}" type="presOf" srcId="{A88CAB8C-FE31-4988-B576-55E513794EE4}" destId="{11FF9626-3EC0-4F4B-B485-6BC4F75AF075}" srcOrd="0" destOrd="1" presId="urn:microsoft.com/office/officeart/2005/8/layout/hList1"/>
    <dgm:cxn modelId="{EE9A66B0-7D57-45BD-939D-C84EBE10B4BA}" srcId="{6D7E98A2-EA93-4FBF-A99B-FB315D84B01A}" destId="{B99E3BD4-2478-49FC-8926-10FA3979CB59}" srcOrd="0" destOrd="0" parTransId="{B8D076B1-5A9B-48F9-95B0-A6DD5FEF6852}" sibTransId="{7CF4A97D-1BAB-483C-9CA3-CA152C2D7CBF}"/>
    <dgm:cxn modelId="{3369E44C-D5F2-4E1E-B762-3EF0887DEB6E}" type="presOf" srcId="{46AF065F-D8C3-4DD4-AF06-25EC12B9E7E5}" destId="{E1E1FD34-6153-4646-9C0D-9BE30ECD2058}" srcOrd="0" destOrd="3" presId="urn:microsoft.com/office/officeart/2005/8/layout/hList1"/>
    <dgm:cxn modelId="{2EB32605-5F43-4119-AAF2-0E1BAA6F2CEB}" type="presOf" srcId="{47B85A6E-409A-4CE5-BD11-D17391EF5E87}" destId="{90C65B8D-AAE8-4802-9BA5-3A50649827E3}" srcOrd="0" destOrd="0" presId="urn:microsoft.com/office/officeart/2005/8/layout/hList1"/>
    <dgm:cxn modelId="{7AC3F28D-38DD-4894-8672-11491BA41CC5}" srcId="{C7F926D9-E2F1-4AB3-B674-8F895D1DA0B1}" destId="{CEFF9315-7C74-4FAF-9CCA-CA626074FB1D}" srcOrd="1" destOrd="0" parTransId="{5127B5ED-4557-4259-85F9-5EE0F161F21A}" sibTransId="{B480153E-43CB-418E-9632-C28F1A16186C}"/>
    <dgm:cxn modelId="{97C3E9E5-6295-4217-983A-2FDEC284B8B5}" type="presOf" srcId="{B99E3BD4-2478-49FC-8926-10FA3979CB59}" destId="{11FF9626-3EC0-4F4B-B485-6BC4F75AF075}" srcOrd="0" destOrd="0" presId="urn:microsoft.com/office/officeart/2005/8/layout/hList1"/>
    <dgm:cxn modelId="{D1A47298-4941-47F1-A999-7831BB915A22}" type="presOf" srcId="{052AC855-A054-4BA6-8EF8-2B6E8F9CE4C9}" destId="{E1E1FD34-6153-4646-9C0D-9BE30ECD2058}" srcOrd="0" destOrd="2" presId="urn:microsoft.com/office/officeart/2005/8/layout/hList1"/>
    <dgm:cxn modelId="{60DF0932-B6EB-44C7-86F3-FBF164F4D0C9}" type="presOf" srcId="{B9AF1ECE-9687-43ED-8209-5A21661DE1DB}" destId="{B0D4B595-6E05-4CF7-A250-3B0900537F1F}" srcOrd="0" destOrd="0" presId="urn:microsoft.com/office/officeart/2005/8/layout/hList1"/>
    <dgm:cxn modelId="{247723FF-45C9-4893-9107-8EF9A5A922E0}" srcId="{B9AF1ECE-9687-43ED-8209-5A21661DE1DB}" destId="{6BB0A706-0D94-4C6F-AC53-86A66EA9066F}" srcOrd="0" destOrd="0" parTransId="{67493EE1-5C47-4092-B371-970C5A723405}" sibTransId="{DA193376-B8FE-46C9-9C8D-E80EFC2A77A7}"/>
    <dgm:cxn modelId="{70044DF7-A767-4985-A9C3-9526371E69B2}" srcId="{C7F926D9-E2F1-4AB3-B674-8F895D1DA0B1}" destId="{46AF065F-D8C3-4DD4-AF06-25EC12B9E7E5}" srcOrd="3" destOrd="0" parTransId="{D1E7FC79-41D2-41AE-ABD0-1897CB1B8FA8}" sibTransId="{AAD2A8E5-F138-4C36-B63B-48D76DA6A84E}"/>
    <dgm:cxn modelId="{BE9AD720-1B0F-499A-8E6F-03C6FABD1B4E}" srcId="{C7F926D9-E2F1-4AB3-B674-8F895D1DA0B1}" destId="{7EE43DE1-EF88-4172-BAF5-292993CCB411}" srcOrd="4" destOrd="0" parTransId="{C501E572-303D-4191-B116-1B7A423F8719}" sibTransId="{214F3F99-FE15-40B7-A611-B2DF26F191AE}"/>
    <dgm:cxn modelId="{B238C829-0381-429D-B19A-A719E566711D}" type="presOf" srcId="{7EE43DE1-EF88-4172-BAF5-292993CCB411}" destId="{E1E1FD34-6153-4646-9C0D-9BE30ECD2058}" srcOrd="0" destOrd="4" presId="urn:microsoft.com/office/officeart/2005/8/layout/hList1"/>
    <dgm:cxn modelId="{D98D504F-0596-4686-ACEB-7E32776C9B8D}" type="presOf" srcId="{6D7E98A2-EA93-4FBF-A99B-FB315D84B01A}" destId="{35FAC52C-AAD4-4D59-A4EC-DD30EE592E22}" srcOrd="0" destOrd="0" presId="urn:microsoft.com/office/officeart/2005/8/layout/hList1"/>
    <dgm:cxn modelId="{C151DE6F-23E4-4C14-B0D1-C11BA4831D61}" type="presOf" srcId="{8F6D0FB2-C82A-482A-8892-91ACF212D2CE}" destId="{E1E1FD34-6153-4646-9C0D-9BE30ECD2058}" srcOrd="0" destOrd="0" presId="urn:microsoft.com/office/officeart/2005/8/layout/hList1"/>
    <dgm:cxn modelId="{BD31D86F-6411-4F70-ABD4-A237B6ABAD14}" srcId="{C7F926D9-E2F1-4AB3-B674-8F895D1DA0B1}" destId="{8F6D0FB2-C82A-482A-8892-91ACF212D2CE}" srcOrd="0" destOrd="0" parTransId="{DD026C4B-2740-4378-8C83-3E76ABCBFB3C}" sibTransId="{DCFFAF1B-ECA1-4A72-8AA2-E60F5E565C76}"/>
    <dgm:cxn modelId="{29960D56-2E24-435A-AFDB-B7A2D770978A}" type="presParOf" srcId="{90C65B8D-AAE8-4802-9BA5-3A50649827E3}" destId="{8DC33404-7FF1-4244-A685-7F02CCD27E79}" srcOrd="0" destOrd="0" presId="urn:microsoft.com/office/officeart/2005/8/layout/hList1"/>
    <dgm:cxn modelId="{5BE3AADA-FC61-4497-9060-AA4ABCF9CEDF}" type="presParOf" srcId="{8DC33404-7FF1-4244-A685-7F02CCD27E79}" destId="{B0D4B595-6E05-4CF7-A250-3B0900537F1F}" srcOrd="0" destOrd="0" presId="urn:microsoft.com/office/officeart/2005/8/layout/hList1"/>
    <dgm:cxn modelId="{EAA14B6A-6C48-4C46-B7E5-BDC761D50505}" type="presParOf" srcId="{8DC33404-7FF1-4244-A685-7F02CCD27E79}" destId="{B6DEF95A-834B-4960-9182-C8425BA4E148}" srcOrd="1" destOrd="0" presId="urn:microsoft.com/office/officeart/2005/8/layout/hList1"/>
    <dgm:cxn modelId="{30A6F589-52DB-4A26-B4A3-C5D1F6869317}" type="presParOf" srcId="{90C65B8D-AAE8-4802-9BA5-3A50649827E3}" destId="{DF875E93-CD43-4FB6-A2BB-F49B98F87DE3}" srcOrd="1" destOrd="0" presId="urn:microsoft.com/office/officeart/2005/8/layout/hList1"/>
    <dgm:cxn modelId="{102D5429-85A9-433A-96D2-1462227B0A99}" type="presParOf" srcId="{90C65B8D-AAE8-4802-9BA5-3A50649827E3}" destId="{A72F934B-4C5B-4949-84CA-3F59A1EF86DD}" srcOrd="2" destOrd="0" presId="urn:microsoft.com/office/officeart/2005/8/layout/hList1"/>
    <dgm:cxn modelId="{994ECA25-1740-4749-9D1F-B84841D77150}" type="presParOf" srcId="{A72F934B-4C5B-4949-84CA-3F59A1EF86DD}" destId="{3B7D8258-585C-4AFA-82C8-41B362F6BAFC}" srcOrd="0" destOrd="0" presId="urn:microsoft.com/office/officeart/2005/8/layout/hList1"/>
    <dgm:cxn modelId="{7FB537FB-0433-422E-B0F7-8C1D49CEC4FE}" type="presParOf" srcId="{A72F934B-4C5B-4949-84CA-3F59A1EF86DD}" destId="{E1E1FD34-6153-4646-9C0D-9BE30ECD2058}" srcOrd="1" destOrd="0" presId="urn:microsoft.com/office/officeart/2005/8/layout/hList1"/>
    <dgm:cxn modelId="{6815931A-0008-4F9B-8DDF-12BC460B6FAD}" type="presParOf" srcId="{90C65B8D-AAE8-4802-9BA5-3A50649827E3}" destId="{58CC1008-DAA2-48F6-9C23-0305EAD3FBCC}" srcOrd="3" destOrd="0" presId="urn:microsoft.com/office/officeart/2005/8/layout/hList1"/>
    <dgm:cxn modelId="{F5072C36-26A1-4787-A324-8BDA0641FE02}" type="presParOf" srcId="{90C65B8D-AAE8-4802-9BA5-3A50649827E3}" destId="{784555E5-1E3C-4EB2-A784-10E7B07AA4E9}" srcOrd="4" destOrd="0" presId="urn:microsoft.com/office/officeart/2005/8/layout/hList1"/>
    <dgm:cxn modelId="{CCC208C2-2DD2-4C70-8710-60C91F239FDB}" type="presParOf" srcId="{784555E5-1E3C-4EB2-A784-10E7B07AA4E9}" destId="{35FAC52C-AAD4-4D59-A4EC-DD30EE592E22}" srcOrd="0" destOrd="0" presId="urn:microsoft.com/office/officeart/2005/8/layout/hList1"/>
    <dgm:cxn modelId="{EEC8D62C-9907-4449-918C-00B4D460343C}" type="presParOf" srcId="{784555E5-1E3C-4EB2-A784-10E7B07AA4E9}" destId="{11FF9626-3EC0-4F4B-B485-6BC4F75AF0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1BEEE-9BA6-45C2-91DD-ADC408C932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8F6BD-73DC-4F25-ABDC-0714D7C1F1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solidFill>
                <a:schemeClr val="tx1"/>
              </a:solidFill>
            </a:rPr>
            <a:t>The Telephone Utility Tax is a 6% utility tax on telephone business within the City.</a:t>
          </a:r>
        </a:p>
      </dgm:t>
    </dgm:pt>
    <dgm:pt modelId="{587A12CB-AC43-4C67-BA0D-A434595389EB}" type="parTrans" cxnId="{722802B5-06BF-4C58-B6A6-DAF9BFEA33BA}">
      <dgm:prSet/>
      <dgm:spPr/>
      <dgm:t>
        <a:bodyPr/>
        <a:lstStyle/>
        <a:p>
          <a:endParaRPr lang="en-US"/>
        </a:p>
      </dgm:t>
    </dgm:pt>
    <dgm:pt modelId="{AE89F326-881B-47FD-8C7B-3BFFEDE65C2F}" type="sibTrans" cxnId="{722802B5-06BF-4C58-B6A6-DAF9BFEA33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E99108-31F1-45D8-A772-890A2B3F94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solidFill>
                <a:schemeClr val="tx1"/>
              </a:solidFill>
            </a:rPr>
            <a:t>Activity for both landlines and cell phones are taxable</a:t>
          </a:r>
          <a:r>
            <a:rPr lang="en-US" sz="1100" dirty="0">
              <a:solidFill>
                <a:schemeClr val="tx1"/>
              </a:solidFill>
            </a:rPr>
            <a:t>.</a:t>
          </a:r>
        </a:p>
      </dgm:t>
    </dgm:pt>
    <dgm:pt modelId="{D804C8B9-E316-4A28-98AB-494813E77983}" type="parTrans" cxnId="{7060CD2F-E96C-4C47-A63C-939887EB9955}">
      <dgm:prSet/>
      <dgm:spPr/>
      <dgm:t>
        <a:bodyPr/>
        <a:lstStyle/>
        <a:p>
          <a:endParaRPr lang="en-US"/>
        </a:p>
      </dgm:t>
    </dgm:pt>
    <dgm:pt modelId="{3D1EF90D-1E2E-491D-BE94-7FD106DE6654}" type="sibTrans" cxnId="{7060CD2F-E96C-4C47-A63C-939887EB99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C3236D-1DC0-47B8-A6B9-2E6EEB8186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solidFill>
                <a:schemeClr val="tx1"/>
              </a:solidFill>
            </a:rPr>
            <a:t>Revenue collections for this tax peaked at about $3.1 million in 2009 when the tax was implemented. </a:t>
          </a:r>
        </a:p>
      </dgm:t>
    </dgm:pt>
    <dgm:pt modelId="{3A30AD7A-2394-4DBA-B88A-55F568553C26}" type="parTrans" cxnId="{1EEB63BC-A18D-4240-8C78-BF496C4DC5CE}">
      <dgm:prSet/>
      <dgm:spPr/>
      <dgm:t>
        <a:bodyPr/>
        <a:lstStyle/>
        <a:p>
          <a:endParaRPr lang="en-US"/>
        </a:p>
      </dgm:t>
    </dgm:pt>
    <dgm:pt modelId="{1932F77D-3B8C-43CB-9FC3-55AF5666BC80}" type="sibTrans" cxnId="{1EEB63BC-A18D-4240-8C78-BF496C4DC5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1418DC-3BDA-4113-A4D7-38A93179E6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Collections have fallen at an average annual rate of 6.76% since 2009, and 2020 collections were just $1.3 million.</a:t>
          </a:r>
        </a:p>
      </dgm:t>
    </dgm:pt>
    <dgm:pt modelId="{0AFAE748-769D-4DF1-BF5B-ACAC6BE92930}" type="parTrans" cxnId="{F25F676F-0D1A-4E92-A323-644DCA7F7C8E}">
      <dgm:prSet/>
      <dgm:spPr/>
      <dgm:t>
        <a:bodyPr/>
        <a:lstStyle/>
        <a:p>
          <a:endParaRPr lang="en-US"/>
        </a:p>
      </dgm:t>
    </dgm:pt>
    <dgm:pt modelId="{52C41434-42A6-4ACB-8CCE-15F9BD1D9D38}" type="sibTrans" cxnId="{F25F676F-0D1A-4E92-A323-644DCA7F7C8E}">
      <dgm:prSet/>
      <dgm:spPr/>
      <dgm:t>
        <a:bodyPr/>
        <a:lstStyle/>
        <a:p>
          <a:endParaRPr lang="en-US"/>
        </a:p>
      </dgm:t>
    </dgm:pt>
    <dgm:pt modelId="{366D8E45-D2E9-4D56-A339-49F6DB582012}" type="pres">
      <dgm:prSet presAssocID="{4881BEEE-9BA6-45C2-91DD-ADC408C932D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E812D3-260F-4877-A8BE-B1BCB1430F5B}" type="pres">
      <dgm:prSet presAssocID="{1378F6BD-73DC-4F25-ABDC-0714D7C1F156}" presName="compNode" presStyleCnt="0"/>
      <dgm:spPr/>
    </dgm:pt>
    <dgm:pt modelId="{A866DAA3-27B8-4AAE-A6BA-F6697E62FFE3}" type="pres">
      <dgm:prSet presAssocID="{1378F6BD-73DC-4F25-ABDC-0714D7C1F156}" presName="bgRect" presStyleLbl="bgShp" presStyleIdx="0" presStyleCnt="4"/>
      <dgm:spPr/>
    </dgm:pt>
    <dgm:pt modelId="{994950FA-DDD2-4D6A-BFFD-17D79840FAA4}" type="pres">
      <dgm:prSet presAssocID="{1378F6BD-73DC-4F25-ABDC-0714D7C1F15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6364B04A-D173-4486-8E07-CFEA43636148}" type="pres">
      <dgm:prSet presAssocID="{1378F6BD-73DC-4F25-ABDC-0714D7C1F156}" presName="spaceRect" presStyleCnt="0"/>
      <dgm:spPr/>
    </dgm:pt>
    <dgm:pt modelId="{D353162F-5C60-41FF-93B1-FC8A1044021B}" type="pres">
      <dgm:prSet presAssocID="{1378F6BD-73DC-4F25-ABDC-0714D7C1F156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C42DE9C-07BE-45DE-8058-764343016978}" type="pres">
      <dgm:prSet presAssocID="{AE89F326-881B-47FD-8C7B-3BFFEDE65C2F}" presName="sibTrans" presStyleCnt="0"/>
      <dgm:spPr/>
    </dgm:pt>
    <dgm:pt modelId="{949BA777-47CC-4D6A-A7D1-7E4526D23563}" type="pres">
      <dgm:prSet presAssocID="{B5E99108-31F1-45D8-A772-890A2B3F94DF}" presName="compNode" presStyleCnt="0"/>
      <dgm:spPr/>
    </dgm:pt>
    <dgm:pt modelId="{43D685FA-94B7-460F-9770-E85B1110A053}" type="pres">
      <dgm:prSet presAssocID="{B5E99108-31F1-45D8-A772-890A2B3F94DF}" presName="bgRect" presStyleLbl="bgShp" presStyleIdx="1" presStyleCnt="4"/>
      <dgm:spPr/>
    </dgm:pt>
    <dgm:pt modelId="{1DCF7C95-CBA8-4AA5-85E2-1ABBA426F7C3}" type="pres">
      <dgm:prSet presAssocID="{B5E99108-31F1-45D8-A772-890A2B3F94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43DC751-249B-4738-9821-4291CDE30D0C}" type="pres">
      <dgm:prSet presAssocID="{B5E99108-31F1-45D8-A772-890A2B3F94DF}" presName="spaceRect" presStyleCnt="0"/>
      <dgm:spPr/>
    </dgm:pt>
    <dgm:pt modelId="{5A7A24AE-6B3B-4990-B725-B7458B26F5FD}" type="pres">
      <dgm:prSet presAssocID="{B5E99108-31F1-45D8-A772-890A2B3F94DF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89C60B-8BED-4838-B717-16F7ABD71E1D}" type="pres">
      <dgm:prSet presAssocID="{3D1EF90D-1E2E-491D-BE94-7FD106DE6654}" presName="sibTrans" presStyleCnt="0"/>
      <dgm:spPr/>
    </dgm:pt>
    <dgm:pt modelId="{D2E0F34A-2A21-4D4A-AD12-18F460FE2276}" type="pres">
      <dgm:prSet presAssocID="{38C3236D-1DC0-47B8-A6B9-2E6EEB8186AB}" presName="compNode" presStyleCnt="0"/>
      <dgm:spPr/>
    </dgm:pt>
    <dgm:pt modelId="{56AB0ABF-0B7E-417C-AF5B-8AE572E16EC0}" type="pres">
      <dgm:prSet presAssocID="{38C3236D-1DC0-47B8-A6B9-2E6EEB8186AB}" presName="bgRect" presStyleLbl="bgShp" presStyleIdx="2" presStyleCnt="4"/>
      <dgm:spPr/>
    </dgm:pt>
    <dgm:pt modelId="{819C48FC-80CC-4F8C-9FDF-1ADB54C41848}" type="pres">
      <dgm:prSet presAssocID="{38C3236D-1DC0-47B8-A6B9-2E6EEB8186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07BC704-60C8-45C6-AA66-8A08C8300C78}" type="pres">
      <dgm:prSet presAssocID="{38C3236D-1DC0-47B8-A6B9-2E6EEB8186AB}" presName="spaceRect" presStyleCnt="0"/>
      <dgm:spPr/>
    </dgm:pt>
    <dgm:pt modelId="{CFC6B559-FA19-4374-9D80-F2948E9FC2C0}" type="pres">
      <dgm:prSet presAssocID="{38C3236D-1DC0-47B8-A6B9-2E6EEB8186A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C4DECCD-63E1-4F55-9F05-E140C7CC254D}" type="pres">
      <dgm:prSet presAssocID="{1932F77D-3B8C-43CB-9FC3-55AF5666BC80}" presName="sibTrans" presStyleCnt="0"/>
      <dgm:spPr/>
    </dgm:pt>
    <dgm:pt modelId="{32B52952-597A-4CCA-B2E1-2EC7F8E20B23}" type="pres">
      <dgm:prSet presAssocID="{F91418DC-3BDA-4113-A4D7-38A93179E6D8}" presName="compNode" presStyleCnt="0"/>
      <dgm:spPr/>
    </dgm:pt>
    <dgm:pt modelId="{D44B1D11-22BC-4626-9B41-C83496097802}" type="pres">
      <dgm:prSet presAssocID="{F91418DC-3BDA-4113-A4D7-38A93179E6D8}" presName="bgRect" presStyleLbl="bgShp" presStyleIdx="3" presStyleCnt="4"/>
      <dgm:spPr/>
    </dgm:pt>
    <dgm:pt modelId="{35F70C28-5B1B-4B57-B877-489FADB5BE3B}" type="pres">
      <dgm:prSet presAssocID="{F91418DC-3BDA-4113-A4D7-38A93179E6D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ADCF405-D810-4961-B495-51C8587EE6E5}" type="pres">
      <dgm:prSet presAssocID="{F91418DC-3BDA-4113-A4D7-38A93179E6D8}" presName="spaceRect" presStyleCnt="0"/>
      <dgm:spPr/>
    </dgm:pt>
    <dgm:pt modelId="{2F3D9CA1-6CB8-4397-A6E9-FC007A280A73}" type="pres">
      <dgm:prSet presAssocID="{F91418DC-3BDA-4113-A4D7-38A93179E6D8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528CC6D-5386-493B-BF84-3EDECCA0F1E0}" type="presOf" srcId="{F91418DC-3BDA-4113-A4D7-38A93179E6D8}" destId="{2F3D9CA1-6CB8-4397-A6E9-FC007A280A73}" srcOrd="0" destOrd="0" presId="urn:microsoft.com/office/officeart/2018/2/layout/IconVerticalSolidList"/>
    <dgm:cxn modelId="{1EEB63BC-A18D-4240-8C78-BF496C4DC5CE}" srcId="{4881BEEE-9BA6-45C2-91DD-ADC408C932D7}" destId="{38C3236D-1DC0-47B8-A6B9-2E6EEB8186AB}" srcOrd="2" destOrd="0" parTransId="{3A30AD7A-2394-4DBA-B88A-55F568553C26}" sibTransId="{1932F77D-3B8C-43CB-9FC3-55AF5666BC80}"/>
    <dgm:cxn modelId="{7ECE48A1-BFC5-4110-B575-776FA4FF27AB}" type="presOf" srcId="{1378F6BD-73DC-4F25-ABDC-0714D7C1F156}" destId="{D353162F-5C60-41FF-93B1-FC8A1044021B}" srcOrd="0" destOrd="0" presId="urn:microsoft.com/office/officeart/2018/2/layout/IconVerticalSolidList"/>
    <dgm:cxn modelId="{849B2FA7-79F6-4DAE-A492-6916AFE9640E}" type="presOf" srcId="{4881BEEE-9BA6-45C2-91DD-ADC408C932D7}" destId="{366D8E45-D2E9-4D56-A339-49F6DB582012}" srcOrd="0" destOrd="0" presId="urn:microsoft.com/office/officeart/2018/2/layout/IconVerticalSolidList"/>
    <dgm:cxn modelId="{F25F676F-0D1A-4E92-A323-644DCA7F7C8E}" srcId="{4881BEEE-9BA6-45C2-91DD-ADC408C932D7}" destId="{F91418DC-3BDA-4113-A4D7-38A93179E6D8}" srcOrd="3" destOrd="0" parTransId="{0AFAE748-769D-4DF1-BF5B-ACAC6BE92930}" sibTransId="{52C41434-42A6-4ACB-8CCE-15F9BD1D9D38}"/>
    <dgm:cxn modelId="{722802B5-06BF-4C58-B6A6-DAF9BFEA33BA}" srcId="{4881BEEE-9BA6-45C2-91DD-ADC408C932D7}" destId="{1378F6BD-73DC-4F25-ABDC-0714D7C1F156}" srcOrd="0" destOrd="0" parTransId="{587A12CB-AC43-4C67-BA0D-A434595389EB}" sibTransId="{AE89F326-881B-47FD-8C7B-3BFFEDE65C2F}"/>
    <dgm:cxn modelId="{7060CD2F-E96C-4C47-A63C-939887EB9955}" srcId="{4881BEEE-9BA6-45C2-91DD-ADC408C932D7}" destId="{B5E99108-31F1-45D8-A772-890A2B3F94DF}" srcOrd="1" destOrd="0" parTransId="{D804C8B9-E316-4A28-98AB-494813E77983}" sibTransId="{3D1EF90D-1E2E-491D-BE94-7FD106DE6654}"/>
    <dgm:cxn modelId="{0CE7FDB3-1D59-448E-93BD-AF95FA478FD9}" type="presOf" srcId="{B5E99108-31F1-45D8-A772-890A2B3F94DF}" destId="{5A7A24AE-6B3B-4990-B725-B7458B26F5FD}" srcOrd="0" destOrd="0" presId="urn:microsoft.com/office/officeart/2018/2/layout/IconVerticalSolidList"/>
    <dgm:cxn modelId="{F8E2780F-42AF-4438-BB1D-B33D05511789}" type="presOf" srcId="{38C3236D-1DC0-47B8-A6B9-2E6EEB8186AB}" destId="{CFC6B559-FA19-4374-9D80-F2948E9FC2C0}" srcOrd="0" destOrd="0" presId="urn:microsoft.com/office/officeart/2018/2/layout/IconVerticalSolidList"/>
    <dgm:cxn modelId="{12FEDF93-345D-4B7D-9D49-91CB43FD431F}" type="presParOf" srcId="{366D8E45-D2E9-4D56-A339-49F6DB582012}" destId="{0DE812D3-260F-4877-A8BE-B1BCB1430F5B}" srcOrd="0" destOrd="0" presId="urn:microsoft.com/office/officeart/2018/2/layout/IconVerticalSolidList"/>
    <dgm:cxn modelId="{9FCD5517-C4F9-4E05-9FEF-A156E62D31D6}" type="presParOf" srcId="{0DE812D3-260F-4877-A8BE-B1BCB1430F5B}" destId="{A866DAA3-27B8-4AAE-A6BA-F6697E62FFE3}" srcOrd="0" destOrd="0" presId="urn:microsoft.com/office/officeart/2018/2/layout/IconVerticalSolidList"/>
    <dgm:cxn modelId="{093E0083-638C-4AE9-B05B-4C1C8FF4A473}" type="presParOf" srcId="{0DE812D3-260F-4877-A8BE-B1BCB1430F5B}" destId="{994950FA-DDD2-4D6A-BFFD-17D79840FAA4}" srcOrd="1" destOrd="0" presId="urn:microsoft.com/office/officeart/2018/2/layout/IconVerticalSolidList"/>
    <dgm:cxn modelId="{EDF77B75-3A48-4F56-BFD7-BDAC2EFFE0DF}" type="presParOf" srcId="{0DE812D3-260F-4877-A8BE-B1BCB1430F5B}" destId="{6364B04A-D173-4486-8E07-CFEA43636148}" srcOrd="2" destOrd="0" presId="urn:microsoft.com/office/officeart/2018/2/layout/IconVerticalSolidList"/>
    <dgm:cxn modelId="{907AEDED-3473-4673-8E76-7F724F2EFC0E}" type="presParOf" srcId="{0DE812D3-260F-4877-A8BE-B1BCB1430F5B}" destId="{D353162F-5C60-41FF-93B1-FC8A1044021B}" srcOrd="3" destOrd="0" presId="urn:microsoft.com/office/officeart/2018/2/layout/IconVerticalSolidList"/>
    <dgm:cxn modelId="{1ECB5BE3-E43B-4192-955E-13F540666F2D}" type="presParOf" srcId="{366D8E45-D2E9-4D56-A339-49F6DB582012}" destId="{FC42DE9C-07BE-45DE-8058-764343016978}" srcOrd="1" destOrd="0" presId="urn:microsoft.com/office/officeart/2018/2/layout/IconVerticalSolidList"/>
    <dgm:cxn modelId="{97E3A3C9-F99C-401A-99E0-E39E7C63D2C9}" type="presParOf" srcId="{366D8E45-D2E9-4D56-A339-49F6DB582012}" destId="{949BA777-47CC-4D6A-A7D1-7E4526D23563}" srcOrd="2" destOrd="0" presId="urn:microsoft.com/office/officeart/2018/2/layout/IconVerticalSolidList"/>
    <dgm:cxn modelId="{E896C227-46DE-4322-95B3-5991CAD01A71}" type="presParOf" srcId="{949BA777-47CC-4D6A-A7D1-7E4526D23563}" destId="{43D685FA-94B7-460F-9770-E85B1110A053}" srcOrd="0" destOrd="0" presId="urn:microsoft.com/office/officeart/2018/2/layout/IconVerticalSolidList"/>
    <dgm:cxn modelId="{1277D48B-B08F-4AFA-8778-0FA813E0DA59}" type="presParOf" srcId="{949BA777-47CC-4D6A-A7D1-7E4526D23563}" destId="{1DCF7C95-CBA8-4AA5-85E2-1ABBA426F7C3}" srcOrd="1" destOrd="0" presId="urn:microsoft.com/office/officeart/2018/2/layout/IconVerticalSolidList"/>
    <dgm:cxn modelId="{B5E10301-FDA9-4520-82F5-335881732BA1}" type="presParOf" srcId="{949BA777-47CC-4D6A-A7D1-7E4526D23563}" destId="{C43DC751-249B-4738-9821-4291CDE30D0C}" srcOrd="2" destOrd="0" presId="urn:microsoft.com/office/officeart/2018/2/layout/IconVerticalSolidList"/>
    <dgm:cxn modelId="{DC0AD643-AAF2-48C2-B0CD-3589A939CED2}" type="presParOf" srcId="{949BA777-47CC-4D6A-A7D1-7E4526D23563}" destId="{5A7A24AE-6B3B-4990-B725-B7458B26F5FD}" srcOrd="3" destOrd="0" presId="urn:microsoft.com/office/officeart/2018/2/layout/IconVerticalSolidList"/>
    <dgm:cxn modelId="{0DEEC8F4-4E1B-4894-9C79-60B6F2C0B969}" type="presParOf" srcId="{366D8E45-D2E9-4D56-A339-49F6DB582012}" destId="{F489C60B-8BED-4838-B717-16F7ABD71E1D}" srcOrd="3" destOrd="0" presId="urn:microsoft.com/office/officeart/2018/2/layout/IconVerticalSolidList"/>
    <dgm:cxn modelId="{0D34014C-BDF0-4F69-A626-CC116FD2B5EC}" type="presParOf" srcId="{366D8E45-D2E9-4D56-A339-49F6DB582012}" destId="{D2E0F34A-2A21-4D4A-AD12-18F460FE2276}" srcOrd="4" destOrd="0" presId="urn:microsoft.com/office/officeart/2018/2/layout/IconVerticalSolidList"/>
    <dgm:cxn modelId="{87752E1A-990E-47DE-90BF-D399EB79F9F1}" type="presParOf" srcId="{D2E0F34A-2A21-4D4A-AD12-18F460FE2276}" destId="{56AB0ABF-0B7E-417C-AF5B-8AE572E16EC0}" srcOrd="0" destOrd="0" presId="urn:microsoft.com/office/officeart/2018/2/layout/IconVerticalSolidList"/>
    <dgm:cxn modelId="{A2FAE567-7E42-43E0-AD85-3D6AB65EDCA3}" type="presParOf" srcId="{D2E0F34A-2A21-4D4A-AD12-18F460FE2276}" destId="{819C48FC-80CC-4F8C-9FDF-1ADB54C41848}" srcOrd="1" destOrd="0" presId="urn:microsoft.com/office/officeart/2018/2/layout/IconVerticalSolidList"/>
    <dgm:cxn modelId="{79E8CF8E-5E82-41F1-83AC-F408126A2E7D}" type="presParOf" srcId="{D2E0F34A-2A21-4D4A-AD12-18F460FE2276}" destId="{007BC704-60C8-45C6-AA66-8A08C8300C78}" srcOrd="2" destOrd="0" presId="urn:microsoft.com/office/officeart/2018/2/layout/IconVerticalSolidList"/>
    <dgm:cxn modelId="{BACDE2DD-923F-4286-8A1B-DA41AF8B4A56}" type="presParOf" srcId="{D2E0F34A-2A21-4D4A-AD12-18F460FE2276}" destId="{CFC6B559-FA19-4374-9D80-F2948E9FC2C0}" srcOrd="3" destOrd="0" presId="urn:microsoft.com/office/officeart/2018/2/layout/IconVerticalSolidList"/>
    <dgm:cxn modelId="{8F0514E7-DBF6-416C-A316-F87B111F420F}" type="presParOf" srcId="{366D8E45-D2E9-4D56-A339-49F6DB582012}" destId="{4C4DECCD-63E1-4F55-9F05-E140C7CC254D}" srcOrd="5" destOrd="0" presId="urn:microsoft.com/office/officeart/2018/2/layout/IconVerticalSolidList"/>
    <dgm:cxn modelId="{9AE677D7-4FE3-4235-8C4A-7016FFC43EC0}" type="presParOf" srcId="{366D8E45-D2E9-4D56-A339-49F6DB582012}" destId="{32B52952-597A-4CCA-B2E1-2EC7F8E20B23}" srcOrd="6" destOrd="0" presId="urn:microsoft.com/office/officeart/2018/2/layout/IconVerticalSolidList"/>
    <dgm:cxn modelId="{4C50A5F5-8706-4403-92C5-A2F42A790A15}" type="presParOf" srcId="{32B52952-597A-4CCA-B2E1-2EC7F8E20B23}" destId="{D44B1D11-22BC-4626-9B41-C83496097802}" srcOrd="0" destOrd="0" presId="urn:microsoft.com/office/officeart/2018/2/layout/IconVerticalSolidList"/>
    <dgm:cxn modelId="{D7ED8ACE-A044-4293-B5A3-2056D11A2B62}" type="presParOf" srcId="{32B52952-597A-4CCA-B2E1-2EC7F8E20B23}" destId="{35F70C28-5B1B-4B57-B877-489FADB5BE3B}" srcOrd="1" destOrd="0" presId="urn:microsoft.com/office/officeart/2018/2/layout/IconVerticalSolidList"/>
    <dgm:cxn modelId="{4D4E829A-2FC3-49DB-BD58-B7E8F8361B9E}" type="presParOf" srcId="{32B52952-597A-4CCA-B2E1-2EC7F8E20B23}" destId="{EADCF405-D810-4961-B495-51C8587EE6E5}" srcOrd="2" destOrd="0" presId="urn:microsoft.com/office/officeart/2018/2/layout/IconVerticalSolidList"/>
    <dgm:cxn modelId="{68CE9B01-970A-430C-BD7C-4223C2F0A8BC}" type="presParOf" srcId="{32B52952-597A-4CCA-B2E1-2EC7F8E20B23}" destId="{2F3D9CA1-6CB8-4397-A6E9-FC007A280A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789FDA-25B4-4B5B-A291-E2E432A509F2}" type="doc">
      <dgm:prSet loTypeId="urn:microsoft.com/office/officeart/2005/8/layout/vList5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26C06B4-14BE-479D-84C8-99BFB38266A0}">
      <dgm:prSet/>
      <dgm:spPr/>
      <dgm:t>
        <a:bodyPr/>
        <a:lstStyle/>
        <a:p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Preservation</a:t>
          </a:r>
          <a:r>
            <a:rPr lang="en-US" dirty="0"/>
            <a:t> = </a:t>
          </a:r>
        </a:p>
        <a:p>
          <a:r>
            <a:rPr lang="en-US" dirty="0"/>
            <a:t>Street Capital Projects Fund #303    and Pavement Preservation Fund #311</a:t>
          </a:r>
        </a:p>
      </dgm:t>
    </dgm:pt>
    <dgm:pt modelId="{FBEEC45F-5C26-4501-99BF-AF714DDAA3E3}" type="parTrans" cxnId="{14C5799B-80CF-47C6-86CF-BA33507E434C}">
      <dgm:prSet/>
      <dgm:spPr/>
      <dgm:t>
        <a:bodyPr/>
        <a:lstStyle/>
        <a:p>
          <a:endParaRPr lang="en-US"/>
        </a:p>
      </dgm:t>
    </dgm:pt>
    <dgm:pt modelId="{A79D6D25-1E11-4A7D-B1F5-1423EE71AE02}" type="sibTrans" cxnId="{14C5799B-80CF-47C6-86CF-BA33507E434C}">
      <dgm:prSet/>
      <dgm:spPr/>
      <dgm:t>
        <a:bodyPr/>
        <a:lstStyle/>
        <a:p>
          <a:endParaRPr lang="en-US"/>
        </a:p>
      </dgm:t>
    </dgm:pt>
    <dgm:pt modelId="{6F509916-2BCA-4926-8777-18DD801BD680}">
      <dgm:prSet custT="1"/>
      <dgm:spPr/>
      <dgm:t>
        <a:bodyPr/>
        <a:lstStyle/>
        <a:p>
          <a:r>
            <a:rPr lang="en-US" sz="2400" dirty="0"/>
            <a:t>Annual funding shortfall of </a:t>
          </a:r>
          <a:r>
            <a:rPr lang="en-US" sz="2400" dirty="0">
              <a:solidFill>
                <a:srgbClr val="FF0000"/>
              </a:solidFill>
            </a:rPr>
            <a:t>$5 million </a:t>
          </a:r>
          <a:r>
            <a:rPr lang="en-US" sz="2400" dirty="0"/>
            <a:t>combined</a:t>
          </a:r>
        </a:p>
      </dgm:t>
    </dgm:pt>
    <dgm:pt modelId="{A77C1974-C18D-47AE-89EB-0ADFE5EEBADC}" type="parTrans" cxnId="{EA4AB511-D1C0-40E6-862B-B15604D8E831}">
      <dgm:prSet/>
      <dgm:spPr/>
      <dgm:t>
        <a:bodyPr/>
        <a:lstStyle/>
        <a:p>
          <a:endParaRPr lang="en-US"/>
        </a:p>
      </dgm:t>
    </dgm:pt>
    <dgm:pt modelId="{9DAAC228-6BA4-42FD-9EE2-8E4012E68665}" type="sibTrans" cxnId="{EA4AB511-D1C0-40E6-862B-B15604D8E831}">
      <dgm:prSet/>
      <dgm:spPr/>
      <dgm:t>
        <a:bodyPr/>
        <a:lstStyle/>
        <a:p>
          <a:endParaRPr lang="en-US"/>
        </a:p>
      </dgm:t>
    </dgm:pt>
    <dgm:pt modelId="{ABEE6E50-4148-47A3-B19F-7FC779E044E5}">
      <dgm:prSet/>
      <dgm:spPr/>
      <dgm:t>
        <a:bodyPr/>
        <a:lstStyle/>
        <a:p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Maintenance</a:t>
          </a:r>
          <a:r>
            <a:rPr lang="en-US" dirty="0"/>
            <a:t> = </a:t>
          </a:r>
        </a:p>
        <a:p>
          <a:r>
            <a:rPr lang="en-US" dirty="0"/>
            <a:t>Street O&amp;M Fund #101</a:t>
          </a:r>
        </a:p>
      </dgm:t>
    </dgm:pt>
    <dgm:pt modelId="{977737E3-38A5-43EB-8DFF-3FCFE27325A7}" type="parTrans" cxnId="{FB14122B-A614-4116-9F99-27F24C1B2D0D}">
      <dgm:prSet/>
      <dgm:spPr/>
      <dgm:t>
        <a:bodyPr/>
        <a:lstStyle/>
        <a:p>
          <a:endParaRPr lang="en-US"/>
        </a:p>
      </dgm:t>
    </dgm:pt>
    <dgm:pt modelId="{5CA63449-68D3-4E5B-923A-49B34177ECCC}" type="sibTrans" cxnId="{FB14122B-A614-4116-9F99-27F24C1B2D0D}">
      <dgm:prSet/>
      <dgm:spPr/>
      <dgm:t>
        <a:bodyPr/>
        <a:lstStyle/>
        <a:p>
          <a:endParaRPr lang="en-US"/>
        </a:p>
      </dgm:t>
    </dgm:pt>
    <dgm:pt modelId="{12D4AA01-C084-46A0-A126-BC34621E57A3}">
      <dgm:prSet custT="1"/>
      <dgm:spPr/>
      <dgm:t>
        <a:bodyPr/>
        <a:lstStyle/>
        <a:p>
          <a:pPr algn="ctr"/>
          <a:r>
            <a:rPr lang="en-US" sz="2400" dirty="0"/>
            <a:t>Annual funding               shortfall of </a:t>
          </a:r>
          <a:r>
            <a:rPr lang="en-US" sz="2400" dirty="0">
              <a:solidFill>
                <a:srgbClr val="FF0000"/>
              </a:solidFill>
            </a:rPr>
            <a:t>$3 million</a:t>
          </a:r>
        </a:p>
      </dgm:t>
    </dgm:pt>
    <dgm:pt modelId="{560FF7B6-D1B3-4519-909A-599EB40EDA69}" type="parTrans" cxnId="{95E24931-3FAA-4D8C-99DE-833D70DB2625}">
      <dgm:prSet/>
      <dgm:spPr/>
      <dgm:t>
        <a:bodyPr/>
        <a:lstStyle/>
        <a:p>
          <a:endParaRPr lang="en-US"/>
        </a:p>
      </dgm:t>
    </dgm:pt>
    <dgm:pt modelId="{F0A12994-9460-419C-A453-23587458A4AD}" type="sibTrans" cxnId="{95E24931-3FAA-4D8C-99DE-833D70DB2625}">
      <dgm:prSet/>
      <dgm:spPr/>
      <dgm:t>
        <a:bodyPr/>
        <a:lstStyle/>
        <a:p>
          <a:endParaRPr lang="en-US"/>
        </a:p>
      </dgm:t>
    </dgm:pt>
    <dgm:pt modelId="{ACBCDF6A-ABA2-470B-8860-8171A164EBB7}" type="pres">
      <dgm:prSet presAssocID="{C2789FDA-25B4-4B5B-A291-E2E432A509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7EC1E-E022-40AD-BEB5-A4F5D54C6C26}" type="pres">
      <dgm:prSet presAssocID="{326C06B4-14BE-479D-84C8-99BFB38266A0}" presName="linNode" presStyleCnt="0"/>
      <dgm:spPr/>
    </dgm:pt>
    <dgm:pt modelId="{7FC794EF-AF5D-4E77-BDB8-E6246B95C181}" type="pres">
      <dgm:prSet presAssocID="{326C06B4-14BE-479D-84C8-99BFB38266A0}" presName="parentText" presStyleLbl="node1" presStyleIdx="0" presStyleCnt="2" custScaleX="1374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84A79-FDAB-46A4-9C7E-CA978580E9CC}" type="pres">
      <dgm:prSet presAssocID="{326C06B4-14BE-479D-84C8-99BFB38266A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AD6F8-10CA-4541-AD1D-7E37A6B040AC}" type="pres">
      <dgm:prSet presAssocID="{A79D6D25-1E11-4A7D-B1F5-1423EE71AE02}" presName="sp" presStyleCnt="0"/>
      <dgm:spPr/>
    </dgm:pt>
    <dgm:pt modelId="{F6B9F8C4-4701-4462-9EBA-33178BFF4C12}" type="pres">
      <dgm:prSet presAssocID="{ABEE6E50-4148-47A3-B19F-7FC779E044E5}" presName="linNode" presStyleCnt="0"/>
      <dgm:spPr/>
    </dgm:pt>
    <dgm:pt modelId="{C021F760-6F52-4CC8-B94C-74EB3C7494EA}" type="pres">
      <dgm:prSet presAssocID="{ABEE6E50-4148-47A3-B19F-7FC779E044E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98364-4777-4DAB-9CF8-8C8002522DAF}" type="pres">
      <dgm:prSet presAssocID="{ABEE6E50-4148-47A3-B19F-7FC779E044E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2A107-FC3F-4688-825F-23339F10230C}" type="presOf" srcId="{6F509916-2BCA-4926-8777-18DD801BD680}" destId="{02584A79-FDAB-46A4-9C7E-CA978580E9CC}" srcOrd="0" destOrd="0" presId="urn:microsoft.com/office/officeart/2005/8/layout/vList5"/>
    <dgm:cxn modelId="{14C5799B-80CF-47C6-86CF-BA33507E434C}" srcId="{C2789FDA-25B4-4B5B-A291-E2E432A509F2}" destId="{326C06B4-14BE-479D-84C8-99BFB38266A0}" srcOrd="0" destOrd="0" parTransId="{FBEEC45F-5C26-4501-99BF-AF714DDAA3E3}" sibTransId="{A79D6D25-1E11-4A7D-B1F5-1423EE71AE02}"/>
    <dgm:cxn modelId="{B6B9F71B-E0F9-49C4-A045-07FC0896704B}" type="presOf" srcId="{C2789FDA-25B4-4B5B-A291-E2E432A509F2}" destId="{ACBCDF6A-ABA2-470B-8860-8171A164EBB7}" srcOrd="0" destOrd="0" presId="urn:microsoft.com/office/officeart/2005/8/layout/vList5"/>
    <dgm:cxn modelId="{722D0B36-874E-42E1-B3F0-9304769A8884}" type="presOf" srcId="{ABEE6E50-4148-47A3-B19F-7FC779E044E5}" destId="{C021F760-6F52-4CC8-B94C-74EB3C7494EA}" srcOrd="0" destOrd="0" presId="urn:microsoft.com/office/officeart/2005/8/layout/vList5"/>
    <dgm:cxn modelId="{EA4AB511-D1C0-40E6-862B-B15604D8E831}" srcId="{326C06B4-14BE-479D-84C8-99BFB38266A0}" destId="{6F509916-2BCA-4926-8777-18DD801BD680}" srcOrd="0" destOrd="0" parTransId="{A77C1974-C18D-47AE-89EB-0ADFE5EEBADC}" sibTransId="{9DAAC228-6BA4-42FD-9EE2-8E4012E68665}"/>
    <dgm:cxn modelId="{95E24931-3FAA-4D8C-99DE-833D70DB2625}" srcId="{ABEE6E50-4148-47A3-B19F-7FC779E044E5}" destId="{12D4AA01-C084-46A0-A126-BC34621E57A3}" srcOrd="0" destOrd="0" parTransId="{560FF7B6-D1B3-4519-909A-599EB40EDA69}" sibTransId="{F0A12994-9460-419C-A453-23587458A4AD}"/>
    <dgm:cxn modelId="{FB14122B-A614-4116-9F99-27F24C1B2D0D}" srcId="{C2789FDA-25B4-4B5B-A291-E2E432A509F2}" destId="{ABEE6E50-4148-47A3-B19F-7FC779E044E5}" srcOrd="1" destOrd="0" parTransId="{977737E3-38A5-43EB-8DFF-3FCFE27325A7}" sibTransId="{5CA63449-68D3-4E5B-923A-49B34177ECCC}"/>
    <dgm:cxn modelId="{52DE8B37-D8EA-42C0-B3AD-E43AD87376EB}" type="presOf" srcId="{12D4AA01-C084-46A0-A126-BC34621E57A3}" destId="{F1D98364-4777-4DAB-9CF8-8C8002522DAF}" srcOrd="0" destOrd="0" presId="urn:microsoft.com/office/officeart/2005/8/layout/vList5"/>
    <dgm:cxn modelId="{223FA202-ED63-4B5F-B178-970F1BD0A5D9}" type="presOf" srcId="{326C06B4-14BE-479D-84C8-99BFB38266A0}" destId="{7FC794EF-AF5D-4E77-BDB8-E6246B95C181}" srcOrd="0" destOrd="0" presId="urn:microsoft.com/office/officeart/2005/8/layout/vList5"/>
    <dgm:cxn modelId="{027BFB49-B452-42FC-9765-D13B3B588BA6}" type="presParOf" srcId="{ACBCDF6A-ABA2-470B-8860-8171A164EBB7}" destId="{10C7EC1E-E022-40AD-BEB5-A4F5D54C6C26}" srcOrd="0" destOrd="0" presId="urn:microsoft.com/office/officeart/2005/8/layout/vList5"/>
    <dgm:cxn modelId="{A10BB661-C5D2-4F72-8CA7-8B612DB1E2E7}" type="presParOf" srcId="{10C7EC1E-E022-40AD-BEB5-A4F5D54C6C26}" destId="{7FC794EF-AF5D-4E77-BDB8-E6246B95C181}" srcOrd="0" destOrd="0" presId="urn:microsoft.com/office/officeart/2005/8/layout/vList5"/>
    <dgm:cxn modelId="{A164E7A7-8A50-4827-BF2F-0D6ABB36B6AD}" type="presParOf" srcId="{10C7EC1E-E022-40AD-BEB5-A4F5D54C6C26}" destId="{02584A79-FDAB-46A4-9C7E-CA978580E9CC}" srcOrd="1" destOrd="0" presId="urn:microsoft.com/office/officeart/2005/8/layout/vList5"/>
    <dgm:cxn modelId="{23E93E94-FDCB-45FD-BF3B-3FC6004D90CA}" type="presParOf" srcId="{ACBCDF6A-ABA2-470B-8860-8171A164EBB7}" destId="{85AAD6F8-10CA-4541-AD1D-7E37A6B040AC}" srcOrd="1" destOrd="0" presId="urn:microsoft.com/office/officeart/2005/8/layout/vList5"/>
    <dgm:cxn modelId="{B4240046-9D9B-47C9-B342-94533490FAEB}" type="presParOf" srcId="{ACBCDF6A-ABA2-470B-8860-8171A164EBB7}" destId="{F6B9F8C4-4701-4462-9EBA-33178BFF4C12}" srcOrd="2" destOrd="0" presId="urn:microsoft.com/office/officeart/2005/8/layout/vList5"/>
    <dgm:cxn modelId="{D76F7B53-1A72-432A-B824-275D16BBBC26}" type="presParOf" srcId="{F6B9F8C4-4701-4462-9EBA-33178BFF4C12}" destId="{C021F760-6F52-4CC8-B94C-74EB3C7494EA}" srcOrd="0" destOrd="0" presId="urn:microsoft.com/office/officeart/2005/8/layout/vList5"/>
    <dgm:cxn modelId="{3F725727-E1D1-45C0-B897-D5289669AB59}" type="presParOf" srcId="{F6B9F8C4-4701-4462-9EBA-33178BFF4C12}" destId="{F1D98364-4777-4DAB-9CF8-8C8002522D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28F262-08BA-45C8-B979-73B1DF611D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0001F21-B178-45B3-9A68-44B5CF6FBD57}">
      <dgm:prSet/>
      <dgm:spPr/>
      <dgm:t>
        <a:bodyPr/>
        <a:lstStyle/>
        <a:p>
          <a:r>
            <a:rPr lang="en-US"/>
            <a:t>The Pavement Management Program is accounted for in three separate Funds.</a:t>
          </a:r>
        </a:p>
      </dgm:t>
    </dgm:pt>
    <dgm:pt modelId="{A1742EC0-4CD5-412A-955F-7D026C917CEF}" type="parTrans" cxnId="{A61F9B37-B71A-4537-8995-08E6BCF9C87A}">
      <dgm:prSet/>
      <dgm:spPr/>
      <dgm:t>
        <a:bodyPr/>
        <a:lstStyle/>
        <a:p>
          <a:endParaRPr lang="en-US"/>
        </a:p>
      </dgm:t>
    </dgm:pt>
    <dgm:pt modelId="{382E0ACE-7FA2-485B-A521-416BF66CEAD7}" type="sibTrans" cxnId="{A61F9B37-B71A-4537-8995-08E6BCF9C87A}">
      <dgm:prSet/>
      <dgm:spPr/>
      <dgm:t>
        <a:bodyPr/>
        <a:lstStyle/>
        <a:p>
          <a:endParaRPr lang="en-US"/>
        </a:p>
      </dgm:t>
    </dgm:pt>
    <dgm:pt modelId="{C1CE5D3D-A007-4827-AA81-BE386D419C54}">
      <dgm:prSet/>
      <dgm:spPr/>
      <dgm:t>
        <a:bodyPr/>
        <a:lstStyle/>
        <a:p>
          <a:r>
            <a:rPr lang="en-US" dirty="0"/>
            <a:t>The Street Capital Projects Fund #303 and the Pavement Preservation </a:t>
          </a:r>
          <a:r>
            <a:rPr lang="en-US" dirty="0" smtClean="0"/>
            <a:t>Fund #311 account </a:t>
          </a:r>
          <a:r>
            <a:rPr lang="en-US" dirty="0"/>
            <a:t>for the Preservation portion of the program.</a:t>
          </a:r>
        </a:p>
      </dgm:t>
    </dgm:pt>
    <dgm:pt modelId="{F3D6059A-168E-4048-85F3-C0C5BAE47574}" type="parTrans" cxnId="{09C1866F-660C-4DF6-8419-4F03D9EF2BE9}">
      <dgm:prSet/>
      <dgm:spPr/>
      <dgm:t>
        <a:bodyPr/>
        <a:lstStyle/>
        <a:p>
          <a:endParaRPr lang="en-US"/>
        </a:p>
      </dgm:t>
    </dgm:pt>
    <dgm:pt modelId="{11522DDF-B5A3-4112-A6D8-8008D68C502C}" type="sibTrans" cxnId="{09C1866F-660C-4DF6-8419-4F03D9EF2BE9}">
      <dgm:prSet/>
      <dgm:spPr/>
      <dgm:t>
        <a:bodyPr/>
        <a:lstStyle/>
        <a:p>
          <a:endParaRPr lang="en-US"/>
        </a:p>
      </dgm:t>
    </dgm:pt>
    <dgm:pt modelId="{53728348-7E5D-4DC3-B024-FA943060C10B}">
      <dgm:prSet/>
      <dgm:spPr/>
      <dgm:t>
        <a:bodyPr/>
        <a:lstStyle/>
        <a:p>
          <a:r>
            <a:rPr lang="en-US"/>
            <a:t>The Street O&amp;M Fund #101 accounts for the Maintenance portion of the program.</a:t>
          </a:r>
        </a:p>
      </dgm:t>
    </dgm:pt>
    <dgm:pt modelId="{0CED71BF-2258-4CA5-B319-C78C5ACD6D04}" type="parTrans" cxnId="{E85FE0D5-4614-4B63-A247-1B6B324CF9B8}">
      <dgm:prSet/>
      <dgm:spPr/>
      <dgm:t>
        <a:bodyPr/>
        <a:lstStyle/>
        <a:p>
          <a:endParaRPr lang="en-US"/>
        </a:p>
      </dgm:t>
    </dgm:pt>
    <dgm:pt modelId="{ED519010-D58E-48D3-8A96-CED24082F1D5}" type="sibTrans" cxnId="{E85FE0D5-4614-4B63-A247-1B6B324CF9B8}">
      <dgm:prSet/>
      <dgm:spPr/>
      <dgm:t>
        <a:bodyPr/>
        <a:lstStyle/>
        <a:p>
          <a:endParaRPr lang="en-US"/>
        </a:p>
      </dgm:t>
    </dgm:pt>
    <dgm:pt modelId="{9C58E1B9-98DD-49A8-83DF-ADC25AAD4670}">
      <dgm:prSet/>
      <dgm:spPr/>
      <dgm:t>
        <a:bodyPr/>
        <a:lstStyle/>
        <a:p>
          <a:r>
            <a:rPr lang="en-US"/>
            <a:t>Each of these three funds have funding challenges that need to be addressed.</a:t>
          </a:r>
        </a:p>
      </dgm:t>
    </dgm:pt>
    <dgm:pt modelId="{7DAB7E7F-DE2B-4B4E-8E31-A96DD5E6288B}" type="parTrans" cxnId="{831EA1E6-4F74-46C0-BE79-CA79B6564D4B}">
      <dgm:prSet/>
      <dgm:spPr/>
      <dgm:t>
        <a:bodyPr/>
        <a:lstStyle/>
        <a:p>
          <a:endParaRPr lang="en-US"/>
        </a:p>
      </dgm:t>
    </dgm:pt>
    <dgm:pt modelId="{D2871818-B578-48DD-AD8A-8AD21E5B940A}" type="sibTrans" cxnId="{831EA1E6-4F74-46C0-BE79-CA79B6564D4B}">
      <dgm:prSet/>
      <dgm:spPr/>
      <dgm:t>
        <a:bodyPr/>
        <a:lstStyle/>
        <a:p>
          <a:endParaRPr lang="en-US"/>
        </a:p>
      </dgm:t>
    </dgm:pt>
    <dgm:pt modelId="{7E59C2C4-BE56-41A5-9114-AF7EFAB37B1E}" type="pres">
      <dgm:prSet presAssocID="{D728F262-08BA-45C8-B979-73B1DF611D1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BCD3E8-ADB4-46F5-BF1E-3801CC4D8990}" type="pres">
      <dgm:prSet presAssocID="{20001F21-B178-45B3-9A68-44B5CF6FBD57}" presName="compNode" presStyleCnt="0"/>
      <dgm:spPr/>
    </dgm:pt>
    <dgm:pt modelId="{A10E6E18-165C-4E31-BCE9-964EC31F19B0}" type="pres">
      <dgm:prSet presAssocID="{20001F21-B178-45B3-9A68-44B5CF6FBD57}" presName="bgRect" presStyleLbl="bgShp" presStyleIdx="0" presStyleCnt="4"/>
      <dgm:spPr/>
    </dgm:pt>
    <dgm:pt modelId="{939AC492-603E-48F4-B0A7-158B002284B1}" type="pres">
      <dgm:prSet presAssocID="{20001F21-B178-45B3-9A68-44B5CF6FBD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5817A27-CB6E-4E34-BB46-7446CA713C46}" type="pres">
      <dgm:prSet presAssocID="{20001F21-B178-45B3-9A68-44B5CF6FBD57}" presName="spaceRect" presStyleCnt="0"/>
      <dgm:spPr/>
    </dgm:pt>
    <dgm:pt modelId="{98053AA9-3840-4C07-97E5-CF338DFCD303}" type="pres">
      <dgm:prSet presAssocID="{20001F21-B178-45B3-9A68-44B5CF6FBD5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1B92528-43D4-4B49-A1B2-9856CDDA7C3F}" type="pres">
      <dgm:prSet presAssocID="{382E0ACE-7FA2-485B-A521-416BF66CEAD7}" presName="sibTrans" presStyleCnt="0"/>
      <dgm:spPr/>
    </dgm:pt>
    <dgm:pt modelId="{23869E50-A73C-4B10-AFC5-AF09346C3536}" type="pres">
      <dgm:prSet presAssocID="{C1CE5D3D-A007-4827-AA81-BE386D419C54}" presName="compNode" presStyleCnt="0"/>
      <dgm:spPr/>
    </dgm:pt>
    <dgm:pt modelId="{47E6DC8F-BB9A-4F21-9702-6A206BB69EAC}" type="pres">
      <dgm:prSet presAssocID="{C1CE5D3D-A007-4827-AA81-BE386D419C54}" presName="bgRect" presStyleLbl="bgShp" presStyleIdx="1" presStyleCnt="4"/>
      <dgm:spPr/>
    </dgm:pt>
    <dgm:pt modelId="{0D902AFA-8F1E-4752-B296-336AD7B2B7A7}" type="pres">
      <dgm:prSet presAssocID="{C1CE5D3D-A007-4827-AA81-BE386D419C5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0F4575C3-0AD0-44D4-9DA7-E8A768804018}" type="pres">
      <dgm:prSet presAssocID="{C1CE5D3D-A007-4827-AA81-BE386D419C54}" presName="spaceRect" presStyleCnt="0"/>
      <dgm:spPr/>
    </dgm:pt>
    <dgm:pt modelId="{928B0B75-8BD7-4C86-A976-F3DB999214A6}" type="pres">
      <dgm:prSet presAssocID="{C1CE5D3D-A007-4827-AA81-BE386D419C54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31FC7E7-8924-4CE4-86A7-5916A04EEF93}" type="pres">
      <dgm:prSet presAssocID="{11522DDF-B5A3-4112-A6D8-8008D68C502C}" presName="sibTrans" presStyleCnt="0"/>
      <dgm:spPr/>
    </dgm:pt>
    <dgm:pt modelId="{957799EB-29D9-4F53-AFBB-206B74A39B28}" type="pres">
      <dgm:prSet presAssocID="{53728348-7E5D-4DC3-B024-FA943060C10B}" presName="compNode" presStyleCnt="0"/>
      <dgm:spPr/>
    </dgm:pt>
    <dgm:pt modelId="{26F7B5C5-DF1B-4BA8-9BC4-DB549C1DB0E7}" type="pres">
      <dgm:prSet presAssocID="{53728348-7E5D-4DC3-B024-FA943060C10B}" presName="bgRect" presStyleLbl="bgShp" presStyleIdx="2" presStyleCnt="4"/>
      <dgm:spPr/>
    </dgm:pt>
    <dgm:pt modelId="{904B0808-F989-4292-9549-0F07AE44577D}" type="pres">
      <dgm:prSet presAssocID="{53728348-7E5D-4DC3-B024-FA943060C1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52AE4B7-1C28-47DA-8705-830218FEF0A2}" type="pres">
      <dgm:prSet presAssocID="{53728348-7E5D-4DC3-B024-FA943060C10B}" presName="spaceRect" presStyleCnt="0"/>
      <dgm:spPr/>
    </dgm:pt>
    <dgm:pt modelId="{8742C5AC-150A-4028-8820-514D8CF005A3}" type="pres">
      <dgm:prSet presAssocID="{53728348-7E5D-4DC3-B024-FA943060C10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295FD9B-6A00-4DA7-8CAB-1C7C6AF1DC13}" type="pres">
      <dgm:prSet presAssocID="{ED519010-D58E-48D3-8A96-CED24082F1D5}" presName="sibTrans" presStyleCnt="0"/>
      <dgm:spPr/>
    </dgm:pt>
    <dgm:pt modelId="{BC87152A-7BAB-424D-9E3F-C80644A8B0C4}" type="pres">
      <dgm:prSet presAssocID="{9C58E1B9-98DD-49A8-83DF-ADC25AAD4670}" presName="compNode" presStyleCnt="0"/>
      <dgm:spPr/>
    </dgm:pt>
    <dgm:pt modelId="{8AD82CB6-83F8-4AD1-94BF-4EFD4A1BF464}" type="pres">
      <dgm:prSet presAssocID="{9C58E1B9-98DD-49A8-83DF-ADC25AAD4670}" presName="bgRect" presStyleLbl="bgShp" presStyleIdx="3" presStyleCnt="4"/>
      <dgm:spPr/>
    </dgm:pt>
    <dgm:pt modelId="{8230E68C-9038-45F4-B758-46AF0A428DE2}" type="pres">
      <dgm:prSet presAssocID="{9C58E1B9-98DD-49A8-83DF-ADC25AAD467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896B7E7D-B3A8-4047-BA1A-D4BE6089630D}" type="pres">
      <dgm:prSet presAssocID="{9C58E1B9-98DD-49A8-83DF-ADC25AAD4670}" presName="spaceRect" presStyleCnt="0"/>
      <dgm:spPr/>
    </dgm:pt>
    <dgm:pt modelId="{2D3B20A7-5F48-4D11-9108-27E6F551CF7E}" type="pres">
      <dgm:prSet presAssocID="{9C58E1B9-98DD-49A8-83DF-ADC25AAD4670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85FE0D5-4614-4B63-A247-1B6B324CF9B8}" srcId="{D728F262-08BA-45C8-B979-73B1DF611D10}" destId="{53728348-7E5D-4DC3-B024-FA943060C10B}" srcOrd="2" destOrd="0" parTransId="{0CED71BF-2258-4CA5-B319-C78C5ACD6D04}" sibTransId="{ED519010-D58E-48D3-8A96-CED24082F1D5}"/>
    <dgm:cxn modelId="{8799809D-96E2-4EBE-9F85-193038069283}" type="presOf" srcId="{D728F262-08BA-45C8-B979-73B1DF611D10}" destId="{7E59C2C4-BE56-41A5-9114-AF7EFAB37B1E}" srcOrd="0" destOrd="0" presId="urn:microsoft.com/office/officeart/2018/2/layout/IconVerticalSolidList"/>
    <dgm:cxn modelId="{B0A27C1B-5152-4237-B7E2-6F8A6767F928}" type="presOf" srcId="{9C58E1B9-98DD-49A8-83DF-ADC25AAD4670}" destId="{2D3B20A7-5F48-4D11-9108-27E6F551CF7E}" srcOrd="0" destOrd="0" presId="urn:microsoft.com/office/officeart/2018/2/layout/IconVerticalSolidList"/>
    <dgm:cxn modelId="{CE64EB33-D375-4283-8DF9-177DD096CF3B}" type="presOf" srcId="{C1CE5D3D-A007-4827-AA81-BE386D419C54}" destId="{928B0B75-8BD7-4C86-A976-F3DB999214A6}" srcOrd="0" destOrd="0" presId="urn:microsoft.com/office/officeart/2018/2/layout/IconVerticalSolidList"/>
    <dgm:cxn modelId="{BB83B1B5-0F03-4255-BD97-66DD3BBCE94F}" type="presOf" srcId="{53728348-7E5D-4DC3-B024-FA943060C10B}" destId="{8742C5AC-150A-4028-8820-514D8CF005A3}" srcOrd="0" destOrd="0" presId="urn:microsoft.com/office/officeart/2018/2/layout/IconVerticalSolidList"/>
    <dgm:cxn modelId="{923CA45F-9C17-4D5E-BA3F-51F18D0ED4F8}" type="presOf" srcId="{20001F21-B178-45B3-9A68-44B5CF6FBD57}" destId="{98053AA9-3840-4C07-97E5-CF338DFCD303}" srcOrd="0" destOrd="0" presId="urn:microsoft.com/office/officeart/2018/2/layout/IconVerticalSolidList"/>
    <dgm:cxn modelId="{09C1866F-660C-4DF6-8419-4F03D9EF2BE9}" srcId="{D728F262-08BA-45C8-B979-73B1DF611D10}" destId="{C1CE5D3D-A007-4827-AA81-BE386D419C54}" srcOrd="1" destOrd="0" parTransId="{F3D6059A-168E-4048-85F3-C0C5BAE47574}" sibTransId="{11522DDF-B5A3-4112-A6D8-8008D68C502C}"/>
    <dgm:cxn modelId="{A61F9B37-B71A-4537-8995-08E6BCF9C87A}" srcId="{D728F262-08BA-45C8-B979-73B1DF611D10}" destId="{20001F21-B178-45B3-9A68-44B5CF6FBD57}" srcOrd="0" destOrd="0" parTransId="{A1742EC0-4CD5-412A-955F-7D026C917CEF}" sibTransId="{382E0ACE-7FA2-485B-A521-416BF66CEAD7}"/>
    <dgm:cxn modelId="{831EA1E6-4F74-46C0-BE79-CA79B6564D4B}" srcId="{D728F262-08BA-45C8-B979-73B1DF611D10}" destId="{9C58E1B9-98DD-49A8-83DF-ADC25AAD4670}" srcOrd="3" destOrd="0" parTransId="{7DAB7E7F-DE2B-4B4E-8E31-A96DD5E6288B}" sibTransId="{D2871818-B578-48DD-AD8A-8AD21E5B940A}"/>
    <dgm:cxn modelId="{719662FE-54FE-4054-A509-649FBCCF18EF}" type="presParOf" srcId="{7E59C2C4-BE56-41A5-9114-AF7EFAB37B1E}" destId="{DBBCD3E8-ADB4-46F5-BF1E-3801CC4D8990}" srcOrd="0" destOrd="0" presId="urn:microsoft.com/office/officeart/2018/2/layout/IconVerticalSolidList"/>
    <dgm:cxn modelId="{288A2697-989F-4412-B05C-4694A68BD98D}" type="presParOf" srcId="{DBBCD3E8-ADB4-46F5-BF1E-3801CC4D8990}" destId="{A10E6E18-165C-4E31-BCE9-964EC31F19B0}" srcOrd="0" destOrd="0" presId="urn:microsoft.com/office/officeart/2018/2/layout/IconVerticalSolidList"/>
    <dgm:cxn modelId="{A353E90F-319C-4F66-9386-86DF11573B2E}" type="presParOf" srcId="{DBBCD3E8-ADB4-46F5-BF1E-3801CC4D8990}" destId="{939AC492-603E-48F4-B0A7-158B002284B1}" srcOrd="1" destOrd="0" presId="urn:microsoft.com/office/officeart/2018/2/layout/IconVerticalSolidList"/>
    <dgm:cxn modelId="{E8FE2237-8C62-48CA-8977-FEF30EC8E3D1}" type="presParOf" srcId="{DBBCD3E8-ADB4-46F5-BF1E-3801CC4D8990}" destId="{A5817A27-CB6E-4E34-BB46-7446CA713C46}" srcOrd="2" destOrd="0" presId="urn:microsoft.com/office/officeart/2018/2/layout/IconVerticalSolidList"/>
    <dgm:cxn modelId="{347BD418-0B8A-47CB-8BF6-3C51B5C3733D}" type="presParOf" srcId="{DBBCD3E8-ADB4-46F5-BF1E-3801CC4D8990}" destId="{98053AA9-3840-4C07-97E5-CF338DFCD303}" srcOrd="3" destOrd="0" presId="urn:microsoft.com/office/officeart/2018/2/layout/IconVerticalSolidList"/>
    <dgm:cxn modelId="{5AEB7749-933C-4C46-B824-DD716576B983}" type="presParOf" srcId="{7E59C2C4-BE56-41A5-9114-AF7EFAB37B1E}" destId="{51B92528-43D4-4B49-A1B2-9856CDDA7C3F}" srcOrd="1" destOrd="0" presId="urn:microsoft.com/office/officeart/2018/2/layout/IconVerticalSolidList"/>
    <dgm:cxn modelId="{93C30DDD-49F3-4641-88FD-CCB67F7FF1E6}" type="presParOf" srcId="{7E59C2C4-BE56-41A5-9114-AF7EFAB37B1E}" destId="{23869E50-A73C-4B10-AFC5-AF09346C3536}" srcOrd="2" destOrd="0" presId="urn:microsoft.com/office/officeart/2018/2/layout/IconVerticalSolidList"/>
    <dgm:cxn modelId="{C90AA329-F7C6-463C-8081-A355D92934F9}" type="presParOf" srcId="{23869E50-A73C-4B10-AFC5-AF09346C3536}" destId="{47E6DC8F-BB9A-4F21-9702-6A206BB69EAC}" srcOrd="0" destOrd="0" presId="urn:microsoft.com/office/officeart/2018/2/layout/IconVerticalSolidList"/>
    <dgm:cxn modelId="{C9B56166-91AE-472B-9C7E-81058AD0B8B9}" type="presParOf" srcId="{23869E50-A73C-4B10-AFC5-AF09346C3536}" destId="{0D902AFA-8F1E-4752-B296-336AD7B2B7A7}" srcOrd="1" destOrd="0" presId="urn:microsoft.com/office/officeart/2018/2/layout/IconVerticalSolidList"/>
    <dgm:cxn modelId="{9925123E-AE3C-447B-B42A-DDF4107A8A5C}" type="presParOf" srcId="{23869E50-A73C-4B10-AFC5-AF09346C3536}" destId="{0F4575C3-0AD0-44D4-9DA7-E8A768804018}" srcOrd="2" destOrd="0" presId="urn:microsoft.com/office/officeart/2018/2/layout/IconVerticalSolidList"/>
    <dgm:cxn modelId="{8E51050B-42E2-4FAF-A49D-0FE0DDF6DA8B}" type="presParOf" srcId="{23869E50-A73C-4B10-AFC5-AF09346C3536}" destId="{928B0B75-8BD7-4C86-A976-F3DB999214A6}" srcOrd="3" destOrd="0" presId="urn:microsoft.com/office/officeart/2018/2/layout/IconVerticalSolidList"/>
    <dgm:cxn modelId="{181B3440-BC8D-40E3-9431-5F77E7C4CF95}" type="presParOf" srcId="{7E59C2C4-BE56-41A5-9114-AF7EFAB37B1E}" destId="{031FC7E7-8924-4CE4-86A7-5916A04EEF93}" srcOrd="3" destOrd="0" presId="urn:microsoft.com/office/officeart/2018/2/layout/IconVerticalSolidList"/>
    <dgm:cxn modelId="{05994A00-446E-47FF-81A7-211843C24DF9}" type="presParOf" srcId="{7E59C2C4-BE56-41A5-9114-AF7EFAB37B1E}" destId="{957799EB-29D9-4F53-AFBB-206B74A39B28}" srcOrd="4" destOrd="0" presId="urn:microsoft.com/office/officeart/2018/2/layout/IconVerticalSolidList"/>
    <dgm:cxn modelId="{C8C413F3-C3BF-4D0F-B77C-9B41351AA6F8}" type="presParOf" srcId="{957799EB-29D9-4F53-AFBB-206B74A39B28}" destId="{26F7B5C5-DF1B-4BA8-9BC4-DB549C1DB0E7}" srcOrd="0" destOrd="0" presId="urn:microsoft.com/office/officeart/2018/2/layout/IconVerticalSolidList"/>
    <dgm:cxn modelId="{E7B1D73E-C320-40BA-ADB4-FFC6ADC21013}" type="presParOf" srcId="{957799EB-29D9-4F53-AFBB-206B74A39B28}" destId="{904B0808-F989-4292-9549-0F07AE44577D}" srcOrd="1" destOrd="0" presId="urn:microsoft.com/office/officeart/2018/2/layout/IconVerticalSolidList"/>
    <dgm:cxn modelId="{F7C246FE-EA4C-4D85-882F-49B7F1F810EB}" type="presParOf" srcId="{957799EB-29D9-4F53-AFBB-206B74A39B28}" destId="{E52AE4B7-1C28-47DA-8705-830218FEF0A2}" srcOrd="2" destOrd="0" presId="urn:microsoft.com/office/officeart/2018/2/layout/IconVerticalSolidList"/>
    <dgm:cxn modelId="{1778E3E6-02BF-41EA-A4F8-976080D1AD9F}" type="presParOf" srcId="{957799EB-29D9-4F53-AFBB-206B74A39B28}" destId="{8742C5AC-150A-4028-8820-514D8CF005A3}" srcOrd="3" destOrd="0" presId="urn:microsoft.com/office/officeart/2018/2/layout/IconVerticalSolidList"/>
    <dgm:cxn modelId="{248637B6-203B-492F-A635-B7368B6E188E}" type="presParOf" srcId="{7E59C2C4-BE56-41A5-9114-AF7EFAB37B1E}" destId="{A295FD9B-6A00-4DA7-8CAB-1C7C6AF1DC13}" srcOrd="5" destOrd="0" presId="urn:microsoft.com/office/officeart/2018/2/layout/IconVerticalSolidList"/>
    <dgm:cxn modelId="{16C3CD29-01AC-40FC-8D60-5FF8667007B5}" type="presParOf" srcId="{7E59C2C4-BE56-41A5-9114-AF7EFAB37B1E}" destId="{BC87152A-7BAB-424D-9E3F-C80644A8B0C4}" srcOrd="6" destOrd="0" presId="urn:microsoft.com/office/officeart/2018/2/layout/IconVerticalSolidList"/>
    <dgm:cxn modelId="{283F54FC-57ED-407A-B278-900EF71D2E22}" type="presParOf" srcId="{BC87152A-7BAB-424D-9E3F-C80644A8B0C4}" destId="{8AD82CB6-83F8-4AD1-94BF-4EFD4A1BF464}" srcOrd="0" destOrd="0" presId="urn:microsoft.com/office/officeart/2018/2/layout/IconVerticalSolidList"/>
    <dgm:cxn modelId="{2E4262D7-8E07-43C0-968B-BF0663A01FE0}" type="presParOf" srcId="{BC87152A-7BAB-424D-9E3F-C80644A8B0C4}" destId="{8230E68C-9038-45F4-B758-46AF0A428DE2}" srcOrd="1" destOrd="0" presId="urn:microsoft.com/office/officeart/2018/2/layout/IconVerticalSolidList"/>
    <dgm:cxn modelId="{0DE4B43C-629E-4B05-8971-ADC0D2B807BC}" type="presParOf" srcId="{BC87152A-7BAB-424D-9E3F-C80644A8B0C4}" destId="{896B7E7D-B3A8-4047-BA1A-D4BE6089630D}" srcOrd="2" destOrd="0" presId="urn:microsoft.com/office/officeart/2018/2/layout/IconVerticalSolidList"/>
    <dgm:cxn modelId="{1ACBDA57-ADB7-44F8-92C6-31AFBB9AAAC2}" type="presParOf" srcId="{BC87152A-7BAB-424D-9E3F-C80644A8B0C4}" destId="{2D3B20A7-5F48-4D11-9108-27E6F551CF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4B595-6E05-4CF7-A250-3B0900537F1F}">
      <dsp:nvSpPr>
        <dsp:cNvPr id="0" name=""/>
        <dsp:cNvSpPr/>
      </dsp:nvSpPr>
      <dsp:spPr>
        <a:xfrm>
          <a:off x="3626" y="797555"/>
          <a:ext cx="3536105" cy="14144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amended 2021 budget includes estimated revenues of    $3 million and expenditures of $5.6 million for a operating deficit of $2.6 million.</a:t>
          </a:r>
        </a:p>
      </dsp:txBody>
      <dsp:txXfrm>
        <a:off x="3626" y="797555"/>
        <a:ext cx="3536105" cy="1414442"/>
      </dsp:txXfrm>
    </dsp:sp>
    <dsp:sp modelId="{B6DEF95A-834B-4960-9182-C8425BA4E148}">
      <dsp:nvSpPr>
        <dsp:cNvPr id="0" name=""/>
        <dsp:cNvSpPr/>
      </dsp:nvSpPr>
      <dsp:spPr>
        <a:xfrm>
          <a:off x="3626" y="2211997"/>
          <a:ext cx="3536105" cy="22157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The deficit is currently being filled with transfers from the General Fund.</a:t>
          </a:r>
        </a:p>
      </dsp:txBody>
      <dsp:txXfrm>
        <a:off x="3626" y="2211997"/>
        <a:ext cx="3536105" cy="2215729"/>
      </dsp:txXfrm>
    </dsp:sp>
    <dsp:sp modelId="{3B7D8258-585C-4AFA-82C8-41B362F6BAFC}">
      <dsp:nvSpPr>
        <dsp:cNvPr id="0" name=""/>
        <dsp:cNvSpPr/>
      </dsp:nvSpPr>
      <dsp:spPr>
        <a:xfrm>
          <a:off x="4034786" y="797555"/>
          <a:ext cx="3536105" cy="1414442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Services Provided by Fund #101:</a:t>
          </a:r>
        </a:p>
      </dsp:txBody>
      <dsp:txXfrm>
        <a:off x="4034786" y="797555"/>
        <a:ext cx="3536105" cy="1414442"/>
      </dsp:txXfrm>
    </dsp:sp>
    <dsp:sp modelId="{E1E1FD34-6153-4646-9C0D-9BE30ECD2058}">
      <dsp:nvSpPr>
        <dsp:cNvPr id="0" name=""/>
        <dsp:cNvSpPr/>
      </dsp:nvSpPr>
      <dsp:spPr>
        <a:xfrm>
          <a:off x="4034786" y="2211997"/>
          <a:ext cx="3536105" cy="221572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Snow and ice control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Pavement repairs: potholes, patches, crack fill, sidewalks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Traffic signals and signs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Street lighting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Street sweeping &amp; vegetation control</a:t>
          </a:r>
        </a:p>
      </dsp:txBody>
      <dsp:txXfrm>
        <a:off x="4034786" y="2211997"/>
        <a:ext cx="3536105" cy="2215729"/>
      </dsp:txXfrm>
    </dsp:sp>
    <dsp:sp modelId="{35FAC52C-AAD4-4D59-A4EC-DD30EE592E22}">
      <dsp:nvSpPr>
        <dsp:cNvPr id="0" name=""/>
        <dsp:cNvSpPr/>
      </dsp:nvSpPr>
      <dsp:spPr>
        <a:xfrm>
          <a:off x="8065946" y="797555"/>
          <a:ext cx="3536105" cy="1414442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There are two main revenue sources in Fund #101:</a:t>
          </a:r>
        </a:p>
      </dsp:txBody>
      <dsp:txXfrm>
        <a:off x="8065946" y="797555"/>
        <a:ext cx="3536105" cy="1414442"/>
      </dsp:txXfrm>
    </dsp:sp>
    <dsp:sp modelId="{11FF9626-3EC0-4F4B-B485-6BC4F75AF075}">
      <dsp:nvSpPr>
        <dsp:cNvPr id="0" name=""/>
        <dsp:cNvSpPr/>
      </dsp:nvSpPr>
      <dsp:spPr>
        <a:xfrm>
          <a:off x="8065946" y="2211997"/>
          <a:ext cx="3536105" cy="221572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Telephone Utility Tax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Motor Vehicle Fuel (Gas) Tax</a:t>
          </a:r>
        </a:p>
      </dsp:txBody>
      <dsp:txXfrm>
        <a:off x="8065946" y="2211997"/>
        <a:ext cx="3536105" cy="2215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6DAA3-27B8-4AAE-A6BA-F6697E62FFE3}">
      <dsp:nvSpPr>
        <dsp:cNvPr id="0" name=""/>
        <dsp:cNvSpPr/>
      </dsp:nvSpPr>
      <dsp:spPr>
        <a:xfrm>
          <a:off x="0" y="5388"/>
          <a:ext cx="4329798" cy="12161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950FA-DDD2-4D6A-BFFD-17D79840FAA4}">
      <dsp:nvSpPr>
        <dsp:cNvPr id="0" name=""/>
        <dsp:cNvSpPr/>
      </dsp:nvSpPr>
      <dsp:spPr>
        <a:xfrm>
          <a:off x="367895" y="279030"/>
          <a:ext cx="669555" cy="668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3162F-5C60-41FF-93B1-FC8A1044021B}">
      <dsp:nvSpPr>
        <dsp:cNvPr id="0" name=""/>
        <dsp:cNvSpPr/>
      </dsp:nvSpPr>
      <dsp:spPr>
        <a:xfrm>
          <a:off x="1405346" y="5388"/>
          <a:ext cx="2902808" cy="12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35" tIns="132735" rIns="132735" bIns="13273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The Telephone Utility Tax is a 6% utility tax on telephone business within the City.</a:t>
          </a:r>
        </a:p>
      </dsp:txBody>
      <dsp:txXfrm>
        <a:off x="1405346" y="5388"/>
        <a:ext cx="2902808" cy="1254189"/>
      </dsp:txXfrm>
    </dsp:sp>
    <dsp:sp modelId="{43D685FA-94B7-460F-9770-E85B1110A053}">
      <dsp:nvSpPr>
        <dsp:cNvPr id="0" name=""/>
        <dsp:cNvSpPr/>
      </dsp:nvSpPr>
      <dsp:spPr>
        <a:xfrm>
          <a:off x="0" y="1573126"/>
          <a:ext cx="4329798" cy="12161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F7C95-CBA8-4AA5-85E2-1ABBA426F7C3}">
      <dsp:nvSpPr>
        <dsp:cNvPr id="0" name=""/>
        <dsp:cNvSpPr/>
      </dsp:nvSpPr>
      <dsp:spPr>
        <a:xfrm>
          <a:off x="367895" y="1846767"/>
          <a:ext cx="669555" cy="668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A24AE-6B3B-4990-B725-B7458B26F5FD}">
      <dsp:nvSpPr>
        <dsp:cNvPr id="0" name=""/>
        <dsp:cNvSpPr/>
      </dsp:nvSpPr>
      <dsp:spPr>
        <a:xfrm>
          <a:off x="1405346" y="1573126"/>
          <a:ext cx="2902808" cy="12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35" tIns="132735" rIns="132735" bIns="13273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Activity for both landlines and cell phones are taxable</a:t>
          </a:r>
          <a:r>
            <a:rPr lang="en-US" sz="1100" kern="1200" dirty="0">
              <a:solidFill>
                <a:schemeClr val="tx1"/>
              </a:solidFill>
            </a:rPr>
            <a:t>.</a:t>
          </a:r>
        </a:p>
      </dsp:txBody>
      <dsp:txXfrm>
        <a:off x="1405346" y="1573126"/>
        <a:ext cx="2902808" cy="1254189"/>
      </dsp:txXfrm>
    </dsp:sp>
    <dsp:sp modelId="{56AB0ABF-0B7E-417C-AF5B-8AE572E16EC0}">
      <dsp:nvSpPr>
        <dsp:cNvPr id="0" name=""/>
        <dsp:cNvSpPr/>
      </dsp:nvSpPr>
      <dsp:spPr>
        <a:xfrm>
          <a:off x="0" y="3140863"/>
          <a:ext cx="4329798" cy="12161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C48FC-80CC-4F8C-9FDF-1ADB54C41848}">
      <dsp:nvSpPr>
        <dsp:cNvPr id="0" name=""/>
        <dsp:cNvSpPr/>
      </dsp:nvSpPr>
      <dsp:spPr>
        <a:xfrm>
          <a:off x="367895" y="3414505"/>
          <a:ext cx="669555" cy="6689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6B559-FA19-4374-9D80-F2948E9FC2C0}">
      <dsp:nvSpPr>
        <dsp:cNvPr id="0" name=""/>
        <dsp:cNvSpPr/>
      </dsp:nvSpPr>
      <dsp:spPr>
        <a:xfrm>
          <a:off x="1405346" y="3140863"/>
          <a:ext cx="2902808" cy="12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35" tIns="132735" rIns="132735" bIns="13273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Revenue collections for this tax peaked at about $3.1 million in 2009 when the tax was implemented. </a:t>
          </a:r>
        </a:p>
      </dsp:txBody>
      <dsp:txXfrm>
        <a:off x="1405346" y="3140863"/>
        <a:ext cx="2902808" cy="1254189"/>
      </dsp:txXfrm>
    </dsp:sp>
    <dsp:sp modelId="{D44B1D11-22BC-4626-9B41-C83496097802}">
      <dsp:nvSpPr>
        <dsp:cNvPr id="0" name=""/>
        <dsp:cNvSpPr/>
      </dsp:nvSpPr>
      <dsp:spPr>
        <a:xfrm>
          <a:off x="0" y="4708601"/>
          <a:ext cx="4329798" cy="12161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70C28-5B1B-4B57-B877-489FADB5BE3B}">
      <dsp:nvSpPr>
        <dsp:cNvPr id="0" name=""/>
        <dsp:cNvSpPr/>
      </dsp:nvSpPr>
      <dsp:spPr>
        <a:xfrm>
          <a:off x="367895" y="4982242"/>
          <a:ext cx="669555" cy="6689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D9CA1-6CB8-4397-A6E9-FC007A280A73}">
      <dsp:nvSpPr>
        <dsp:cNvPr id="0" name=""/>
        <dsp:cNvSpPr/>
      </dsp:nvSpPr>
      <dsp:spPr>
        <a:xfrm>
          <a:off x="1405346" y="4708601"/>
          <a:ext cx="2902808" cy="12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35" tIns="132735" rIns="132735" bIns="132735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Collections have fallen at an average annual rate of 6.76% since 2009, and 2020 collections were just $1.3 million.</a:t>
          </a:r>
        </a:p>
      </dsp:txBody>
      <dsp:txXfrm>
        <a:off x="1405346" y="4708601"/>
        <a:ext cx="2902808" cy="1254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84A79-FDAB-46A4-9C7E-CA978580E9CC}">
      <dsp:nvSpPr>
        <dsp:cNvPr id="0" name=""/>
        <dsp:cNvSpPr/>
      </dsp:nvSpPr>
      <dsp:spPr>
        <a:xfrm rot="5400000">
          <a:off x="3973616" y="-737672"/>
          <a:ext cx="1919342" cy="387464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Annual funding shortfall of </a:t>
          </a:r>
          <a:r>
            <a:rPr lang="en-US" sz="2400" kern="1200" dirty="0">
              <a:solidFill>
                <a:srgbClr val="FF0000"/>
              </a:solidFill>
            </a:rPr>
            <a:t>$5 million </a:t>
          </a:r>
          <a:r>
            <a:rPr lang="en-US" sz="2400" kern="1200" dirty="0"/>
            <a:t>combined</a:t>
          </a:r>
        </a:p>
      </dsp:txBody>
      <dsp:txXfrm rot="-5400000">
        <a:off x="2995966" y="333673"/>
        <a:ext cx="3780948" cy="1731952"/>
      </dsp:txXfrm>
    </dsp:sp>
    <dsp:sp modelId="{7FC794EF-AF5D-4E77-BDB8-E6246B95C181}">
      <dsp:nvSpPr>
        <dsp:cNvPr id="0" name=""/>
        <dsp:cNvSpPr/>
      </dsp:nvSpPr>
      <dsp:spPr>
        <a:xfrm>
          <a:off x="0" y="60"/>
          <a:ext cx="2995966" cy="23991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Preservation</a:t>
          </a:r>
          <a:r>
            <a:rPr lang="en-US" sz="2300" kern="1200" dirty="0"/>
            <a:t> =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Street Capital Projects Fund #303    and Pavement Preservation Fund #311</a:t>
          </a:r>
        </a:p>
      </dsp:txBody>
      <dsp:txXfrm>
        <a:off x="117118" y="117178"/>
        <a:ext cx="2761730" cy="2164941"/>
      </dsp:txXfrm>
    </dsp:sp>
    <dsp:sp modelId="{F1D98364-4777-4DAB-9CF8-8C8002522DAF}">
      <dsp:nvSpPr>
        <dsp:cNvPr id="0" name=""/>
        <dsp:cNvSpPr/>
      </dsp:nvSpPr>
      <dsp:spPr>
        <a:xfrm rot="5400000">
          <a:off x="3713956" y="1519431"/>
          <a:ext cx="1919342" cy="4398707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Annual funding               shortfall of </a:t>
          </a:r>
          <a:r>
            <a:rPr lang="en-US" sz="2400" kern="1200" dirty="0">
              <a:solidFill>
                <a:srgbClr val="FF0000"/>
              </a:solidFill>
            </a:rPr>
            <a:t>$3 million</a:t>
          </a:r>
        </a:p>
      </dsp:txBody>
      <dsp:txXfrm rot="-5400000">
        <a:off x="2474274" y="2852809"/>
        <a:ext cx="4305012" cy="1731952"/>
      </dsp:txXfrm>
    </dsp:sp>
    <dsp:sp modelId="{C021F760-6F52-4CC8-B94C-74EB3C7494EA}">
      <dsp:nvSpPr>
        <dsp:cNvPr id="0" name=""/>
        <dsp:cNvSpPr/>
      </dsp:nvSpPr>
      <dsp:spPr>
        <a:xfrm>
          <a:off x="0" y="2519196"/>
          <a:ext cx="2474273" cy="23991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Maintenance</a:t>
          </a:r>
          <a:r>
            <a:rPr lang="en-US" sz="2300" kern="1200" dirty="0"/>
            <a:t> =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Street O&amp;M Fund #101</a:t>
          </a:r>
        </a:p>
      </dsp:txBody>
      <dsp:txXfrm>
        <a:off x="117118" y="2636314"/>
        <a:ext cx="2240037" cy="2164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E6E18-165C-4E31-BCE9-964EC31F19B0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AC492-603E-48F4-B0A7-158B002284B1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53AA9-3840-4C07-97E5-CF338DFCD303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The Pavement Management Program is accounted for in three separate Funds.</a:t>
          </a:r>
        </a:p>
      </dsp:txBody>
      <dsp:txXfrm>
        <a:off x="1353781" y="2312"/>
        <a:ext cx="4915256" cy="1172105"/>
      </dsp:txXfrm>
    </dsp:sp>
    <dsp:sp modelId="{47E6DC8F-BB9A-4F21-9702-6A206BB69EAC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02AFA-8F1E-4752-B296-336AD7B2B7A7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B0B75-8BD7-4C86-A976-F3DB999214A6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 Street Capital Projects Fund #303 and the Pavement Preservation </a:t>
          </a:r>
          <a:r>
            <a:rPr lang="en-US" sz="1900" kern="1200" dirty="0" smtClean="0"/>
            <a:t>Fund #311 account </a:t>
          </a:r>
          <a:r>
            <a:rPr lang="en-US" sz="1900" kern="1200" dirty="0"/>
            <a:t>for the Preservation portion of the program.</a:t>
          </a:r>
        </a:p>
      </dsp:txBody>
      <dsp:txXfrm>
        <a:off x="1353781" y="1467444"/>
        <a:ext cx="4915256" cy="1172105"/>
      </dsp:txXfrm>
    </dsp:sp>
    <dsp:sp modelId="{26F7B5C5-DF1B-4BA8-9BC4-DB549C1DB0E7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B0808-F989-4292-9549-0F07AE44577D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2C5AC-150A-4028-8820-514D8CF005A3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The Street O&amp;M Fund #101 accounts for the Maintenance portion of the program.</a:t>
          </a:r>
        </a:p>
      </dsp:txBody>
      <dsp:txXfrm>
        <a:off x="1353781" y="2932575"/>
        <a:ext cx="4915256" cy="1172105"/>
      </dsp:txXfrm>
    </dsp:sp>
    <dsp:sp modelId="{8AD82CB6-83F8-4AD1-94BF-4EFD4A1BF464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0E68C-9038-45F4-B758-46AF0A428DE2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B20A7-5F48-4D11-9108-27E6F551CF7E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Each of these three funds have funding challenges that need to be addressed.</a:t>
          </a:r>
        </a:p>
      </dsp:txBody>
      <dsp:txXfrm>
        <a:off x="1353781" y="4397707"/>
        <a:ext cx="4915256" cy="1172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F5150C-A234-404B-A522-CC233A183A5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67D701-2AD9-482E-976C-66295C59D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3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37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8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27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4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0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9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12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6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38244">
              <a:spcBef>
                <a:spcPct val="40000"/>
              </a:spcBef>
              <a:spcAft>
                <a:spcPct val="20000"/>
              </a:spcAft>
              <a:buFont typeface="Times New Roman" panose="02020603050405020304" pitchFamily="18" charset="0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38244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133" indent="-221620" defTabSz="938244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7226" indent="-221620" defTabSz="938244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3112" indent="-221620" defTabSz="938244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999" indent="-221620" defTabSz="938244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4886" indent="-221620" defTabSz="938244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0773" indent="-221620" defTabSz="938244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00">
                <a:latin typeface="Arial" panose="020B0604020202020204" pitchFamily="34" charset="0"/>
              </a:rPr>
              <a:t>Precast Concrete Pavements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38244">
              <a:spcBef>
                <a:spcPct val="40000"/>
              </a:spcBef>
              <a:spcAft>
                <a:spcPct val="20000"/>
              </a:spcAft>
              <a:buFont typeface="Times New Roman" panose="02020603050405020304" pitchFamily="18" charset="0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38244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133" indent="-221620" defTabSz="938244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7226" indent="-221620" defTabSz="938244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3112" indent="-221620" defTabSz="938244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8999" indent="-221620" defTabSz="938244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4886" indent="-221620" defTabSz="938244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0773" indent="-221620" defTabSz="938244" eaLnBrk="0" fontAlgn="base" hangingPunct="0"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fld id="{7953F3DC-D32B-4677-AA06-9E360F5C37C9}" type="slidenum">
              <a:rPr lang="en-US" altLang="en-US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866" y="3384709"/>
            <a:ext cx="6973257" cy="32070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2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Funds are the building</a:t>
            </a:r>
            <a:r>
              <a:rPr lang="en-US" baseline="0" dirty="0" smtClean="0"/>
              <a:t> blocks of governmental accounting. We are required by accounting rules to use Funds to account for the City’s finances. The City has 25 separate Funds.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reason that a new fund is created is generally because there is a distinct revenue source, and that revenue source is restricted in some way so that it may only be used for a specific purpose.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Fund can be thought of as a separate bucket with revenues coming in and expenditures coming 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Pavement Management Program is operated using three separate Funds.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three funds used in the Pavement Management Program are the Street O&amp;M Fund #101, the Street Capital Projects Fund #303, and the Pavement</a:t>
            </a:r>
            <a:r>
              <a:rPr lang="en-US" baseline="0" dirty="0" smtClean="0"/>
              <a:t> Preservation Fund #311.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chart is a good general summary of the revenues in each of these funds as well as the expenditures paid out of each.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of these three Funds have some unique challenges that I will discuss momentarily.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6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7D701-2AD9-482E-976C-66295C59D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CA34-7E69-4D96-A32D-BAA2D0DA9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F2527-1A48-4E78-ADB0-22D70DB4A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776F7-0902-4FA3-8563-04F7A75E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593D9-A5CD-4B18-B685-DFAEF23E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D3B94-0FCB-4746-8005-3D24D5AE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0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5E81-EE44-499D-A413-137781BA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CA6AD-439A-4EE7-B88D-E1B3C2CB8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900D9-EA34-40D5-8F7C-7373C065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E191A-3221-4BE9-8171-9EAEA4F6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B8C1-7DFC-4A9A-8032-3DA75C65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9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303DE-BF7A-4FAA-98F1-7450DF8F3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67147-44CF-4A6C-BA7D-4A6003A1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A118E-B700-4211-B0A1-6D0CCD32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DC19D-576F-4C47-8BE1-ADEB0D3D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38CEB-9953-41CE-A1C8-46838637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5D4C-1B06-49BB-9854-BE30B96A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D484-8A5E-45F7-990C-0868302B2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074C8-7965-42FE-8F3D-2F5BF539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D8E68-8FC5-4AC5-9188-E75737F3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2369F-39BF-4620-BF1A-CA386DA6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0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9849-7442-4501-AD28-99B8FC26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1A6BA-4691-415F-AFBB-3FFAB7CF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A78B4-F51C-4976-871A-42C7A086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43084-A3B6-49C6-886F-FA726FBD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49EB1-11E2-4EA0-985F-D473792C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8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F8CB-9487-4713-920B-9089BD49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D557-23B9-4B55-B721-8636E4E13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F4EE7-FEF5-4646-AE2F-3A8BD6C53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F459A-CBA0-4629-96C3-5D6BEBAA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89702-268E-4E67-B648-4246984E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174CB-8F8F-46FB-879E-41883180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7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E721-7A3C-4ADC-BC1E-5BA4B7DE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A570F-21C3-48D5-ACE7-7F237992F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2BBD1-0CFF-4EC6-BA00-7AE37C87D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82BDF-D2A9-4747-90E5-CAE62B3A5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1CFF3-9409-4DD5-8FA9-C7D72ACD7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0E763-A223-4920-AE7E-282CB134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EDB2C-208C-45B4-A7B2-46CE322D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2E9A5-9543-4450-B598-75F4F3B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0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887D-17E7-4719-8B2D-0E8C1950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5A103-938E-454A-9175-C49A642D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3577D-48E4-4D18-AA2B-997AEBAC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0929F-29F4-4F2C-AD90-0A2B3D02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5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631A6-AE09-4811-974F-F64A15F5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5DFA6-BA6C-4B86-8916-58510D15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8490A-4513-40B4-905C-887E4D3F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5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C8C-44DB-4049-BBC6-EA939AD3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CD102-E996-439E-9AA9-4721DB08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785C7-C883-4AD2-B7C3-13AC8877E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F8909-7275-43FE-AB2D-6B8875FC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52DAB-BDC5-46D2-97D7-EFF4A93F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63AB4-DBED-460C-B198-1D13227B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1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71E9-CDB1-4A39-B16D-741FB413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EF467-5609-437B-89FB-0C3AD3FA6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D2F7B-E4E9-4E4D-8C07-410B1F06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F0255-4752-4B05-9CC0-89E021B1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675DA-E536-43F9-BF7A-96E01415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B67DD-A8E4-4396-A003-98C3D80A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5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C8BD3-E689-4D7A-AA36-777B969A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61670-8D24-480E-A52C-9E307385C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A9EA-4712-456B-9D09-DD7B9B078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67DB-71C7-4FCD-828D-16584A16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662A8-D7B1-4537-8022-96B3E681C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dreamstime.com/stock-photography-funding-fund-raising-road-sign-charity-money-donation-non-profit-organisation-image31031282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tbusiness.ca/blog/government-grants-are-they-right-for-you/9920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0.jpe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kanevalley.org/StreetsCommittee" TargetMode="External"/><Relationship Id="rId7" Type="http://schemas.openxmlformats.org/officeDocument/2006/relationships/hyperlink" Target="https://en.wikipedia.org/wiki/Spokane_Valley,_Washingt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hyperlink" Target="mailto:StreetSolutions@SpokaneValley.org" TargetMode="External"/><Relationship Id="rId4" Type="http://schemas.openxmlformats.org/officeDocument/2006/relationships/hyperlink" Target="mailto:Ajackson@SpokaneValley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kntlawoffices.com/banking-and-finan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hedblog.com.au/use-the-power-of-your-home-to-finance-your-she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662" y="4575080"/>
            <a:ext cx="8584676" cy="1044301"/>
          </a:xfrm>
        </p:spPr>
        <p:txBody>
          <a:bodyPr anchor="t">
            <a:normAutofit/>
          </a:bodyPr>
          <a:lstStyle/>
          <a:p>
            <a:r>
              <a:rPr lang="en-US" sz="3400" dirty="0"/>
              <a:t>Video #4: History of </a:t>
            </a:r>
            <a:br>
              <a:rPr lang="en-US" sz="3400" dirty="0"/>
            </a:br>
            <a:r>
              <a:rPr lang="en-US" sz="3400" dirty="0"/>
              <a:t>Pavement Management Program Funding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236" y="5860514"/>
            <a:ext cx="7630276" cy="662353"/>
          </a:xfrm>
        </p:spPr>
        <p:txBody>
          <a:bodyPr anchor="b">
            <a:normAutofit/>
          </a:bodyPr>
          <a:lstStyle/>
          <a:p>
            <a:r>
              <a:rPr lang="en-US" sz="28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Streets Sustainability Committee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D367FC81-A502-4EAF-BBC7-A1308C47A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4" r="4586"/>
          <a:stretch/>
        </p:blipFill>
        <p:spPr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20" name="Oval 119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1" name="Picture 110" descr="A picture containing text, outdoor, sign, cloudy&#10;&#10;Description automatically generated">
            <a:extLst>
              <a:ext uri="{FF2B5EF4-FFF2-40B4-BE49-F238E27FC236}">
                <a16:creationId xmlns:a16="http://schemas.microsoft.com/office/drawing/2014/main" id="{3578B286-D9C8-43C4-B802-7214320EA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4068" r="181" b="-2"/>
          <a:stretch/>
        </p:blipFill>
        <p:spPr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22" name="Oval 12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BF02BAA6-696B-4E0F-BF09-3039C8E1A7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r="10467"/>
          <a:stretch/>
        </p:blipFill>
        <p:spPr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0595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64439-B93F-4093-A5CD-894EEF2B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4" y="1974818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the challenges in the Street Capital Projects Fund #303?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85E9E0B-EEFD-481B-9725-5CF3D668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02428" y="1974818"/>
            <a:ext cx="7225748" cy="29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885ED-E83C-45FE-BA65-CFD8BAE3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338280"/>
            <a:ext cx="3201366" cy="3425852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The main challenge in the Street Capital Projects Fund #303 is in accumulating adequate funding to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complete largescale projects.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66" y="265626"/>
            <a:ext cx="7747820" cy="622381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amended 2021 budget includes $8.9 million in street construction and reconstruction projects.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These projects are generally funded through State and Federal grants along with City matching funds.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Matching funds come from two main sources:</a:t>
            </a:r>
          </a:p>
          <a:p>
            <a:pPr marL="0" indent="0">
              <a:buNone/>
            </a:pPr>
            <a:endParaRPr lang="en-US" sz="2400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Real Estate Excise Taxes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Transfers from the Capital Reserve Fund #312.       This source could become limited if the City continues to fund the Street O&amp;M Fund #101 operating deficits with the General Fund.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4C4AF02-1897-48C2-92EC-4DAF2FF52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2797"/>
          <a:stretch/>
        </p:blipFill>
        <p:spPr>
          <a:xfrm>
            <a:off x="115814" y="3937240"/>
            <a:ext cx="3782487" cy="27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53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D0942-ED21-44A5-8F76-24F3D100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2032986"/>
            <a:ext cx="3201366" cy="1941366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Real Estate Excise Taxes (REET)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697" y="649480"/>
            <a:ext cx="7639664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Real Estate Excise Taxes (REET) consist of 0.5% of real estate sales within the City.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use of REET funding is limited by State law to capital projects in the City’s Transportation Improvement Plan.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City has been allocating more and more REET revenues toward grind and overlay projects in the Pavement Preservation Fund #311 in recent years.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could eventually limit the City’s ability to match grant funded construction/reconstruction projects in Fund #303.</a:t>
            </a:r>
          </a:p>
        </p:txBody>
      </p:sp>
    </p:spTree>
    <p:extLst>
      <p:ext uri="{BB962C8B-B14F-4D97-AF65-F5344CB8AC3E}">
        <p14:creationId xmlns:p14="http://schemas.microsoft.com/office/powerpoint/2010/main" val="2208266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33745" y="1031716"/>
            <a:ext cx="3346880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the challenges in the Pavement Preservation Fund #311?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80CB8-50DD-4084-B971-F55BD2DA4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68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7736-1C9C-47C6-BB53-0DE418E5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05" y="272664"/>
            <a:ext cx="11101525" cy="1168707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main challenge in the Pavement Preservation Fund #311 is             funding projects at a level that will maintain the City’s streets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at their current condition.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40" y="1716159"/>
            <a:ext cx="11693919" cy="50023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amended 2021 budget includes $4.7 million in grind and overlay projects.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projects are funded through transfers from other City Funds as well as State and Federal grants.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2013, the City committed to transferring an amount equal to 6% of recurring General Fund expenditures to Fund #311.</a:t>
            </a:r>
          </a:p>
          <a:p>
            <a:pPr lvl="1"/>
            <a:r>
              <a:rPr lang="en-US" dirty="0"/>
              <a:t>These transfers have been from the General Fund, the Street O&amp;M Fund #101, the Civic Facilities Replacement Fund #123, and REET funds.</a:t>
            </a:r>
          </a:p>
          <a:p>
            <a:pPr lvl="1"/>
            <a:r>
              <a:rPr lang="en-US" dirty="0"/>
              <a:t>Fund #123 was depleted completely after 2016.</a:t>
            </a:r>
          </a:p>
          <a:p>
            <a:pPr lvl="1"/>
            <a:r>
              <a:rPr lang="en-US" dirty="0"/>
              <a:t>Fund #101 transfers were discontinued in 2018.</a:t>
            </a:r>
          </a:p>
          <a:p>
            <a:pPr lvl="1"/>
            <a:r>
              <a:rPr lang="en-US" dirty="0"/>
              <a:t>REET funds have increased to fill the hole left by Funds #</a:t>
            </a:r>
            <a:r>
              <a:rPr lang="en-US" dirty="0" smtClean="0"/>
              <a:t>123 </a:t>
            </a:r>
            <a:r>
              <a:rPr lang="en-US" dirty="0"/>
              <a:t>and #101.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2018, the City implemented a </a:t>
            </a:r>
            <a:r>
              <a:rPr lang="en-US" dirty="0" err="1"/>
              <a:t>roadwear</a:t>
            </a:r>
            <a:r>
              <a:rPr lang="en-US" dirty="0"/>
              <a:t> fee that generates about $1.5 million annually that is used for local access street projects in Funds #303 and #311.</a:t>
            </a:r>
          </a:p>
        </p:txBody>
      </p:sp>
    </p:spTree>
    <p:extLst>
      <p:ext uri="{BB962C8B-B14F-4D97-AF65-F5344CB8AC3E}">
        <p14:creationId xmlns:p14="http://schemas.microsoft.com/office/powerpoint/2010/main" val="390508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07" y="906566"/>
            <a:ext cx="1127760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C9253-5F66-4232-8125-6E8527C9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i="1" dirty="0"/>
              <a:t>How does this information tie into what we’ve already learned in previous videos?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E7B8A185-102F-4A57-9D0E-74396685B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6237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C0E1-7419-4E3A-8EF3-D8BE7D1A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353" y="147483"/>
            <a:ext cx="6348222" cy="872526"/>
          </a:xfrm>
        </p:spPr>
        <p:txBody>
          <a:bodyPr anchor="b">
            <a:normAutofit/>
          </a:bodyPr>
          <a:lstStyle/>
          <a:p>
            <a:r>
              <a:rPr lang="en-US" dirty="0"/>
              <a:t>In Videos 1, 2, &amp; 3…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9BFC31E-3F91-4E4E-A702-C0969AEE7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19459"/>
          <a:stretch/>
        </p:blipFill>
        <p:spPr>
          <a:xfrm>
            <a:off x="414486" y="10"/>
            <a:ext cx="4257155" cy="25662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ACA30CA-CDF8-426E-8A14-81EC53B029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9" r="27624" b="2"/>
          <a:stretch/>
        </p:blipFill>
        <p:spPr>
          <a:xfrm>
            <a:off x="414486" y="2743061"/>
            <a:ext cx="4257155" cy="4114939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9914D2D-4FEE-450C-BC95-1A16D8DB5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578708"/>
              </p:ext>
            </p:extLst>
          </p:nvPr>
        </p:nvGraphicFramePr>
        <p:xfrm>
          <a:off x="5200649" y="1258530"/>
          <a:ext cx="6872981" cy="4918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67488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rgbClr val="FFFFFF"/>
                </a:solidFill>
              </a:rPr>
              <a:t>Key Considerations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10CC142-EC73-4F2B-A968-0457AB12B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93460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36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73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black">
          <a:xfrm>
            <a:off x="1604963" y="5791200"/>
            <a:ext cx="9063037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-"/>
              <a:defRPr sz="28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SzPct val="120000"/>
              <a:buFontTx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SzPct val="120000"/>
              <a:buFontTx/>
              <a:buNone/>
            </a:pPr>
            <a:endParaRPr lang="en-US" altLang="en-US" sz="2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66DBA47-DA70-41AD-8E1F-0742BFE35FCC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12192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Streets Sustainability Committee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CB2E480F-8B24-4A22-9B83-9CCDA59B3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11734800" cy="37338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altLang="en-US" sz="4000" dirty="0">
                <a:solidFill>
                  <a:srgbClr val="000000"/>
                </a:solidFill>
              </a:rPr>
              <a:t>For more information:</a:t>
            </a:r>
          </a:p>
          <a:p>
            <a:pPr algn="ctr">
              <a:spcAft>
                <a:spcPts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altLang="en-US" sz="2800" dirty="0">
                <a:solidFill>
                  <a:srgbClr val="000000"/>
                </a:solidFill>
                <a:hlinkClick r:id="rId3"/>
              </a:rPr>
              <a:t>https://www.spokanevalley.org/StreetsCommittee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endParaRPr lang="en-US" altLang="en-US" sz="1800" dirty="0">
              <a:solidFill>
                <a:srgbClr val="00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Adam Jackson, Pavement Management Program Coordinator</a:t>
            </a:r>
          </a:p>
          <a:p>
            <a:pPr algn="ctr"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509-720-5024</a:t>
            </a:r>
          </a:p>
          <a:p>
            <a:pPr algn="ctr"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  <a:hlinkClick r:id="rId4"/>
              </a:rPr>
              <a:t>Ajackson@SpokaneValley.org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  <a:hlinkClick r:id="rId5"/>
              </a:rPr>
              <a:t>StreetSolutions@SpokaneValley.org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BAF7AACF-BB6C-4F76-AC94-788F39CA1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95245" y="1938585"/>
            <a:ext cx="1882472" cy="9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612150-F6AB-4B96-AD4B-622826CA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i="1" dirty="0"/>
              <a:t>What is a Fund and why do we need to know?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DFFCBF4-6006-4188-98B1-66E503638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15253" r="967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220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97" y="221940"/>
            <a:ext cx="7630924" cy="6560599"/>
          </a:xfrm>
        </p:spPr>
        <p:txBody>
          <a:bodyPr>
            <a:normAutofit/>
          </a:bodyPr>
          <a:lstStyle/>
          <a:p>
            <a:r>
              <a:rPr lang="en-US" sz="2400" dirty="0"/>
              <a:t>Funds are the building blocks of governmental accounting.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Each fund has a distinct purpose with separate revenue sources and allowed expenditures.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Pavement Management Program is operated using three separate Funds.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880" y="504121"/>
            <a:ext cx="4190123" cy="616310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FD6D36-9C61-49B2-A8DE-9A918C576788}"/>
              </a:ext>
            </a:extLst>
          </p:cNvPr>
          <p:cNvGrpSpPr/>
          <p:nvPr/>
        </p:nvGrpSpPr>
        <p:grpSpPr>
          <a:xfrm>
            <a:off x="1124356" y="2524900"/>
            <a:ext cx="5111496" cy="2397442"/>
            <a:chOff x="1417320" y="3886200"/>
            <a:chExt cx="5111496" cy="23974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10B80BD-9BBF-4CA9-8E4F-1AFFA35F2F54}"/>
                </a:ext>
              </a:extLst>
            </p:cNvPr>
            <p:cNvGrpSpPr/>
            <p:nvPr/>
          </p:nvGrpSpPr>
          <p:grpSpPr>
            <a:xfrm>
              <a:off x="1417320" y="3886200"/>
              <a:ext cx="5111496" cy="2397442"/>
              <a:chOff x="1417320" y="3886200"/>
              <a:chExt cx="5111496" cy="239744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2543" y="4140517"/>
                <a:ext cx="2143125" cy="2143125"/>
              </a:xfrm>
              <a:prstGeom prst="rect">
                <a:avLst/>
              </a:prstGeom>
            </p:spPr>
          </p:pic>
          <p:sp>
            <p:nvSpPr>
              <p:cNvPr id="6" name="Curved Down Arrow 5"/>
              <p:cNvSpPr/>
              <p:nvPr/>
            </p:nvSpPr>
            <p:spPr>
              <a:xfrm>
                <a:off x="2331720" y="3886200"/>
                <a:ext cx="1353312" cy="621792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17320" y="4645152"/>
                <a:ext cx="1481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Revenues</a:t>
                </a:r>
              </a:p>
            </p:txBody>
          </p:sp>
          <p:sp>
            <p:nvSpPr>
              <p:cNvPr id="8" name="Curved Down Arrow 7"/>
              <p:cNvSpPr/>
              <p:nvPr/>
            </p:nvSpPr>
            <p:spPr>
              <a:xfrm>
                <a:off x="4078224" y="3886200"/>
                <a:ext cx="1398267" cy="621792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94578" y="4577643"/>
                <a:ext cx="1634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Expenditures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337560" y="5394960"/>
              <a:ext cx="1115568" cy="384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32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D9B13-3F26-491D-AC19-8E1288C71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1289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587" y="3598489"/>
            <a:ext cx="7412865" cy="3186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 dirty="0">
                <a:solidFill>
                  <a:schemeClr val="bg1"/>
                </a:solidFill>
              </a:rPr>
              <a:t>Which Funds are used in the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 dirty="0">
                <a:solidFill>
                  <a:schemeClr val="bg1"/>
                </a:solidFill>
              </a:rPr>
              <a:t>Pavement Management Program?</a:t>
            </a:r>
          </a:p>
        </p:txBody>
      </p:sp>
    </p:spTree>
    <p:extLst>
      <p:ext uri="{BB962C8B-B14F-4D97-AF65-F5344CB8AC3E}">
        <p14:creationId xmlns:p14="http://schemas.microsoft.com/office/powerpoint/2010/main" val="9875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073" y="350452"/>
            <a:ext cx="11139854" cy="18372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City uses three separate Funds for the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Pavement Management Program.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i="1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Each Fund has its own unique challenges.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41" y="2509911"/>
            <a:ext cx="9324218" cy="3997637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907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F2B250-0739-4942-AEB7-3A05970F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i="1" dirty="0">
                <a:solidFill>
                  <a:srgbClr val="FFFFFF"/>
                </a:solidFill>
              </a:rPr>
              <a:t>What are the challenges in the Street O&amp;M Fund #101?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CC4E143-CEC6-4DE9-A532-2E56C8B8B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4003" r="15364" b="-2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395B62"/>
          </a:solidFill>
          <a:ln w="25400">
            <a:solidFill>
              <a:srgbClr val="395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3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809D0-B183-4A78-A6AB-29A17B87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87002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The main challenge in the Street O&amp;M Fund #101 is </a:t>
            </a:r>
            <a:br>
              <a:rPr lang="en-US" sz="3300" dirty="0"/>
            </a:br>
            <a:r>
              <a:rPr lang="en-US" sz="3300" dirty="0"/>
              <a:t>declining revenues that no longer support the cost of services.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4435A5-B7FD-46D0-A35C-57AC47950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806380"/>
              </p:ext>
            </p:extLst>
          </p:nvPr>
        </p:nvGraphicFramePr>
        <p:xfrm>
          <a:off x="327348" y="1393794"/>
          <a:ext cx="11605679" cy="522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4218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Chart, line chart&#10;&#10;Description automatically generated"/>
          <p:cNvPicPr>
            <a:picLocks noChangeAspect="1"/>
          </p:cNvPicPr>
          <p:nvPr/>
        </p:nvPicPr>
        <p:blipFill rotWithShape="1">
          <a:blip r:embed="rId3"/>
          <a:srcRect t="318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16B0110-EDAD-43A0-A1F2-704CB80E1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655974"/>
              </p:ext>
            </p:extLst>
          </p:nvPr>
        </p:nvGraphicFramePr>
        <p:xfrm>
          <a:off x="7534655" y="442452"/>
          <a:ext cx="4329798" cy="596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B8CDBF-0A8A-4CF3-9B9A-7F04F047B270}"/>
              </a:ext>
            </a:extLst>
          </p:cNvPr>
          <p:cNvSpPr txBox="1"/>
          <p:nvPr/>
        </p:nvSpPr>
        <p:spPr>
          <a:xfrm>
            <a:off x="519392" y="5101947"/>
            <a:ext cx="5211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Telephone Tax</a:t>
            </a:r>
          </a:p>
        </p:txBody>
      </p:sp>
    </p:spTree>
    <p:extLst>
      <p:ext uri="{BB962C8B-B14F-4D97-AF65-F5344CB8AC3E}">
        <p14:creationId xmlns:p14="http://schemas.microsoft.com/office/powerpoint/2010/main" val="2182232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03B65-3C29-4522-A4EC-0FAF539E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Gas Tax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134" b="7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161" y="917724"/>
            <a:ext cx="4195292" cy="532575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The Gas Tax is imposed at the State level and is based on the number of gallons sold.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This has been declining gradually due to having more vehicles on the road with higher fuel efficiency.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The City collects about          $2 million annually from this tax.</a:t>
            </a:r>
          </a:p>
        </p:txBody>
      </p:sp>
    </p:spTree>
    <p:extLst>
      <p:ext uri="{BB962C8B-B14F-4D97-AF65-F5344CB8AC3E}">
        <p14:creationId xmlns:p14="http://schemas.microsoft.com/office/powerpoint/2010/main" val="2714754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1080</Words>
  <Application>Microsoft Office PowerPoint</Application>
  <PresentationFormat>Widescreen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Verdana</vt:lpstr>
      <vt:lpstr>Office Theme</vt:lpstr>
      <vt:lpstr>Video #4: History of  Pavement Management Program Funding</vt:lpstr>
      <vt:lpstr>What is a Fund and why do we need to know?</vt:lpstr>
      <vt:lpstr>PowerPoint Presentation</vt:lpstr>
      <vt:lpstr>PowerPoint Presentation</vt:lpstr>
      <vt:lpstr>PowerPoint Presentation</vt:lpstr>
      <vt:lpstr>What are the challenges in the Street O&amp;M Fund #101?</vt:lpstr>
      <vt:lpstr>The main challenge in the Street O&amp;M Fund #101 is  declining revenues that no longer support the cost of services.</vt:lpstr>
      <vt:lpstr>PowerPoint Presentation</vt:lpstr>
      <vt:lpstr>Gas Tax </vt:lpstr>
      <vt:lpstr>What are the challenges in the Street Capital Projects Fund #303?</vt:lpstr>
      <vt:lpstr>The main challenge in the Street Capital Projects Fund #303 is in accumulating adequate funding to  complete largescale projects. </vt:lpstr>
      <vt:lpstr>Real Estate Excise Taxes (REET)</vt:lpstr>
      <vt:lpstr>PowerPoint Presentation</vt:lpstr>
      <vt:lpstr>The main challenge in the Pavement Preservation Fund #311 is             funding projects at a level that will maintain the City’s streets  at their current condition.</vt:lpstr>
      <vt:lpstr>PowerPoint Presentation</vt:lpstr>
      <vt:lpstr>How does this information tie into what we’ve already learned in previous videos? </vt:lpstr>
      <vt:lpstr>In Videos 1, 2, &amp; 3…</vt:lpstr>
      <vt:lpstr>Key Considerations </vt:lpstr>
      <vt:lpstr>PowerPoint Presentation</vt:lpstr>
    </vt:vector>
  </TitlesOfParts>
  <Company>City of Spokane Valley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#4: History of Pavement Program Funding</dc:title>
  <dc:creator>Chelsie Taylor</dc:creator>
  <cp:lastModifiedBy>Chelsie Taylor</cp:lastModifiedBy>
  <cp:revision>58</cp:revision>
  <cp:lastPrinted>2021-04-29T18:00:52Z</cp:lastPrinted>
  <dcterms:created xsi:type="dcterms:W3CDTF">2021-04-26T20:49:45Z</dcterms:created>
  <dcterms:modified xsi:type="dcterms:W3CDTF">2021-04-29T18:06:00Z</dcterms:modified>
</cp:coreProperties>
</file>