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80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ie Taylor" initials="CT" lastIdx="1" clrIdx="0">
    <p:extLst>
      <p:ext uri="{19B8F6BF-5375-455C-9EA6-DF929625EA0E}">
        <p15:presenceInfo xmlns:p15="http://schemas.microsoft.com/office/powerpoint/2012/main" userId="S-1-5-21-1215856553-850866806-1230779191-5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1T11:57:12.085" idx="1">
    <p:pos x="10" y="10"/>
    <p:text>The Tab Fee revenue estimates are still the ones from 2016. The Dept. of Licensing moved the date to get me information to June 7th.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797A-9FB9-4BC3-A813-347A8AED5F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1D2A29-EB1A-4B1E-9B5C-5E0610D90375}">
      <dgm:prSet/>
      <dgm:spPr/>
      <dgm:t>
        <a:bodyPr/>
        <a:lstStyle/>
        <a:p>
          <a:pPr algn="ctr"/>
          <a:r>
            <a:rPr lang="en-US" i="1" dirty="0"/>
            <a:t>Property Tax Banked Capacity</a:t>
          </a:r>
        </a:p>
      </dgm:t>
    </dgm:pt>
    <dgm:pt modelId="{C3157939-A7CC-49B3-9A19-9EE0A6204346}" type="parTrans" cxnId="{0A5EF228-95D8-46F3-8302-0F0E9E77F21D}">
      <dgm:prSet/>
      <dgm:spPr/>
      <dgm:t>
        <a:bodyPr/>
        <a:lstStyle/>
        <a:p>
          <a:endParaRPr lang="en-US"/>
        </a:p>
      </dgm:t>
    </dgm:pt>
    <dgm:pt modelId="{E55CD09C-7C59-4DFF-B950-2E341E7BBBD5}" type="sibTrans" cxnId="{0A5EF228-95D8-46F3-8302-0F0E9E77F21D}">
      <dgm:prSet/>
      <dgm:spPr/>
      <dgm:t>
        <a:bodyPr/>
        <a:lstStyle/>
        <a:p>
          <a:endParaRPr lang="en-US"/>
        </a:p>
      </dgm:t>
    </dgm:pt>
    <dgm:pt modelId="{10FA5B27-01DA-4531-AAC4-545C36FE2300}">
      <dgm:prSet/>
      <dgm:spPr/>
      <dgm:t>
        <a:bodyPr/>
        <a:lstStyle/>
        <a:p>
          <a:pPr algn="ctr"/>
          <a:r>
            <a:rPr lang="en-US" i="1" dirty="0"/>
            <a:t>Levy Lid Lift</a:t>
          </a:r>
        </a:p>
      </dgm:t>
    </dgm:pt>
    <dgm:pt modelId="{5FD94473-BE1B-472A-AD08-9B269431EE97}" type="parTrans" cxnId="{F2263877-CFF7-4485-8C44-B383194FA3E2}">
      <dgm:prSet/>
      <dgm:spPr/>
      <dgm:t>
        <a:bodyPr/>
        <a:lstStyle/>
        <a:p>
          <a:endParaRPr lang="en-US"/>
        </a:p>
      </dgm:t>
    </dgm:pt>
    <dgm:pt modelId="{2294BB9A-AC67-43D7-9041-7A40D8A5EDB5}" type="sibTrans" cxnId="{F2263877-CFF7-4485-8C44-B383194FA3E2}">
      <dgm:prSet/>
      <dgm:spPr/>
      <dgm:t>
        <a:bodyPr/>
        <a:lstStyle/>
        <a:p>
          <a:endParaRPr lang="en-US"/>
        </a:p>
      </dgm:t>
    </dgm:pt>
    <dgm:pt modelId="{CEF01368-AD12-461E-A7FB-25AE354865B6}">
      <dgm:prSet/>
      <dgm:spPr/>
      <dgm:t>
        <a:bodyPr/>
        <a:lstStyle/>
        <a:p>
          <a:pPr algn="ctr"/>
          <a:r>
            <a:rPr lang="en-US" i="1" dirty="0"/>
            <a:t>Transportation Benefit District</a:t>
          </a:r>
        </a:p>
      </dgm:t>
    </dgm:pt>
    <dgm:pt modelId="{AC6AACDC-5F62-40D0-9140-23EAEC5EE525}" type="parTrans" cxnId="{93CDF575-2A71-4B29-A85C-54C2D40ED7BE}">
      <dgm:prSet/>
      <dgm:spPr/>
      <dgm:t>
        <a:bodyPr/>
        <a:lstStyle/>
        <a:p>
          <a:endParaRPr lang="en-US"/>
        </a:p>
      </dgm:t>
    </dgm:pt>
    <dgm:pt modelId="{7A9E9F34-6A31-45ED-9265-53BC911F068B}" type="sibTrans" cxnId="{93CDF575-2A71-4B29-A85C-54C2D40ED7BE}">
      <dgm:prSet/>
      <dgm:spPr/>
      <dgm:t>
        <a:bodyPr/>
        <a:lstStyle/>
        <a:p>
          <a:endParaRPr lang="en-US"/>
        </a:p>
      </dgm:t>
    </dgm:pt>
    <dgm:pt modelId="{EA8DC773-6756-4521-ABC8-5B152551A77A}">
      <dgm:prSet/>
      <dgm:spPr/>
      <dgm:t>
        <a:bodyPr/>
        <a:lstStyle/>
        <a:p>
          <a:pPr algn="ctr"/>
          <a:r>
            <a:rPr lang="en-US" i="1" dirty="0"/>
            <a:t>Utility Taxes</a:t>
          </a:r>
        </a:p>
      </dgm:t>
    </dgm:pt>
    <dgm:pt modelId="{19150153-B56E-41A0-A8EE-7D4B6D202EAC}" type="parTrans" cxnId="{9496EB55-0DB3-4C8E-AE87-4E754499AD7C}">
      <dgm:prSet/>
      <dgm:spPr/>
      <dgm:t>
        <a:bodyPr/>
        <a:lstStyle/>
        <a:p>
          <a:endParaRPr lang="en-US"/>
        </a:p>
      </dgm:t>
    </dgm:pt>
    <dgm:pt modelId="{0320DB00-833A-49CD-AA7F-9AC4C32D424C}" type="sibTrans" cxnId="{9496EB55-0DB3-4C8E-AE87-4E754499AD7C}">
      <dgm:prSet/>
      <dgm:spPr/>
      <dgm:t>
        <a:bodyPr/>
        <a:lstStyle/>
        <a:p>
          <a:endParaRPr lang="en-US"/>
        </a:p>
      </dgm:t>
    </dgm:pt>
    <dgm:pt modelId="{F1B9AC83-5F35-49BB-8B50-EBCD35A106A2}" type="pres">
      <dgm:prSet presAssocID="{37BB797A-9FB9-4BC3-A813-347A8AED5F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44E70-8319-448A-85D9-E69957381F27}" type="pres">
      <dgm:prSet presAssocID="{F01D2A29-EB1A-4B1E-9B5C-5E0610D903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7987D-A3E0-4DD0-9022-F15456479C3D}" type="pres">
      <dgm:prSet presAssocID="{E55CD09C-7C59-4DFF-B950-2E341E7BBBD5}" presName="spacer" presStyleCnt="0"/>
      <dgm:spPr/>
    </dgm:pt>
    <dgm:pt modelId="{625CA187-3E6E-43FF-BED3-278E60B32E64}" type="pres">
      <dgm:prSet presAssocID="{10FA5B27-01DA-4531-AAC4-545C36FE23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88B62-E8A1-458F-9C42-DFAEDC5A1091}" type="pres">
      <dgm:prSet presAssocID="{2294BB9A-AC67-43D7-9041-7A40D8A5EDB5}" presName="spacer" presStyleCnt="0"/>
      <dgm:spPr/>
    </dgm:pt>
    <dgm:pt modelId="{F5D53733-6E56-4B66-8C97-E54E4C21F92B}" type="pres">
      <dgm:prSet presAssocID="{CEF01368-AD12-461E-A7FB-25AE354865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704A5-0874-49DB-821D-F32397D311CA}" type="pres">
      <dgm:prSet presAssocID="{7A9E9F34-6A31-45ED-9265-53BC911F068B}" presName="spacer" presStyleCnt="0"/>
      <dgm:spPr/>
    </dgm:pt>
    <dgm:pt modelId="{6DC8ACAC-FCCB-4B77-AD53-82306CCA2948}" type="pres">
      <dgm:prSet presAssocID="{EA8DC773-6756-4521-ABC8-5B152551A7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1F686-8E79-4710-9729-C508CA0AD9CB}" type="presOf" srcId="{EA8DC773-6756-4521-ABC8-5B152551A77A}" destId="{6DC8ACAC-FCCB-4B77-AD53-82306CCA2948}" srcOrd="0" destOrd="0" presId="urn:microsoft.com/office/officeart/2005/8/layout/vList2"/>
    <dgm:cxn modelId="{C61BFC59-8963-4D8B-8959-EFFA470CE57A}" type="presOf" srcId="{F01D2A29-EB1A-4B1E-9B5C-5E0610D90375}" destId="{DB144E70-8319-448A-85D9-E69957381F27}" srcOrd="0" destOrd="0" presId="urn:microsoft.com/office/officeart/2005/8/layout/vList2"/>
    <dgm:cxn modelId="{93CDF575-2A71-4B29-A85C-54C2D40ED7BE}" srcId="{37BB797A-9FB9-4BC3-A813-347A8AED5F3F}" destId="{CEF01368-AD12-461E-A7FB-25AE354865B6}" srcOrd="2" destOrd="0" parTransId="{AC6AACDC-5F62-40D0-9140-23EAEC5EE525}" sibTransId="{7A9E9F34-6A31-45ED-9265-53BC911F068B}"/>
    <dgm:cxn modelId="{9496EB55-0DB3-4C8E-AE87-4E754499AD7C}" srcId="{37BB797A-9FB9-4BC3-A813-347A8AED5F3F}" destId="{EA8DC773-6756-4521-ABC8-5B152551A77A}" srcOrd="3" destOrd="0" parTransId="{19150153-B56E-41A0-A8EE-7D4B6D202EAC}" sibTransId="{0320DB00-833A-49CD-AA7F-9AC4C32D424C}"/>
    <dgm:cxn modelId="{ECCDF64C-EFA1-4B89-BE8C-7C76AC5B870F}" type="presOf" srcId="{37BB797A-9FB9-4BC3-A813-347A8AED5F3F}" destId="{F1B9AC83-5F35-49BB-8B50-EBCD35A106A2}" srcOrd="0" destOrd="0" presId="urn:microsoft.com/office/officeart/2005/8/layout/vList2"/>
    <dgm:cxn modelId="{0A5EF228-95D8-46F3-8302-0F0E9E77F21D}" srcId="{37BB797A-9FB9-4BC3-A813-347A8AED5F3F}" destId="{F01D2A29-EB1A-4B1E-9B5C-5E0610D90375}" srcOrd="0" destOrd="0" parTransId="{C3157939-A7CC-49B3-9A19-9EE0A6204346}" sibTransId="{E55CD09C-7C59-4DFF-B950-2E341E7BBBD5}"/>
    <dgm:cxn modelId="{DF3B5876-0B5E-4F6F-A755-DA296A88222C}" type="presOf" srcId="{10FA5B27-01DA-4531-AAC4-545C36FE2300}" destId="{625CA187-3E6E-43FF-BED3-278E60B32E64}" srcOrd="0" destOrd="0" presId="urn:microsoft.com/office/officeart/2005/8/layout/vList2"/>
    <dgm:cxn modelId="{F2263877-CFF7-4485-8C44-B383194FA3E2}" srcId="{37BB797A-9FB9-4BC3-A813-347A8AED5F3F}" destId="{10FA5B27-01DA-4531-AAC4-545C36FE2300}" srcOrd="1" destOrd="0" parTransId="{5FD94473-BE1B-472A-AD08-9B269431EE97}" sibTransId="{2294BB9A-AC67-43D7-9041-7A40D8A5EDB5}"/>
    <dgm:cxn modelId="{46644E30-B450-4798-9C97-A80747FEE690}" type="presOf" srcId="{CEF01368-AD12-461E-A7FB-25AE354865B6}" destId="{F5D53733-6E56-4B66-8C97-E54E4C21F92B}" srcOrd="0" destOrd="0" presId="urn:microsoft.com/office/officeart/2005/8/layout/vList2"/>
    <dgm:cxn modelId="{FA08E7BB-AC30-448E-B65E-F5A11E6EA2D9}" type="presParOf" srcId="{F1B9AC83-5F35-49BB-8B50-EBCD35A106A2}" destId="{DB144E70-8319-448A-85D9-E69957381F27}" srcOrd="0" destOrd="0" presId="urn:microsoft.com/office/officeart/2005/8/layout/vList2"/>
    <dgm:cxn modelId="{B68AF362-1830-4A7C-B350-EA23DFBA6636}" type="presParOf" srcId="{F1B9AC83-5F35-49BB-8B50-EBCD35A106A2}" destId="{59B7987D-A3E0-4DD0-9022-F15456479C3D}" srcOrd="1" destOrd="0" presId="urn:microsoft.com/office/officeart/2005/8/layout/vList2"/>
    <dgm:cxn modelId="{D57A5802-FACC-4904-8BAC-1100AB71B4CB}" type="presParOf" srcId="{F1B9AC83-5F35-49BB-8B50-EBCD35A106A2}" destId="{625CA187-3E6E-43FF-BED3-278E60B32E64}" srcOrd="2" destOrd="0" presId="urn:microsoft.com/office/officeart/2005/8/layout/vList2"/>
    <dgm:cxn modelId="{9A9AF121-1A42-460F-A1A6-8E9EBD8320F8}" type="presParOf" srcId="{F1B9AC83-5F35-49BB-8B50-EBCD35A106A2}" destId="{3BE88B62-E8A1-458F-9C42-DFAEDC5A1091}" srcOrd="3" destOrd="0" presId="urn:microsoft.com/office/officeart/2005/8/layout/vList2"/>
    <dgm:cxn modelId="{B708308B-6EFD-4E72-9299-6447D7E580BB}" type="presParOf" srcId="{F1B9AC83-5F35-49BB-8B50-EBCD35A106A2}" destId="{F5D53733-6E56-4B66-8C97-E54E4C21F92B}" srcOrd="4" destOrd="0" presId="urn:microsoft.com/office/officeart/2005/8/layout/vList2"/>
    <dgm:cxn modelId="{010C4B4D-B689-40C9-8109-DFCE4182172A}" type="presParOf" srcId="{F1B9AC83-5F35-49BB-8B50-EBCD35A106A2}" destId="{EC4704A5-0874-49DB-821D-F32397D311CA}" srcOrd="5" destOrd="0" presId="urn:microsoft.com/office/officeart/2005/8/layout/vList2"/>
    <dgm:cxn modelId="{4FD259F0-77F6-44DB-82A0-641DCF6C873E}" type="presParOf" srcId="{F1B9AC83-5F35-49BB-8B50-EBCD35A106A2}" destId="{6DC8ACAC-FCCB-4B77-AD53-82306CCA29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0FF6B-0570-40BB-8126-4C01398154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2C2A4F-EA0C-4AAA-8F7E-67D1DC167981}">
      <dgm:prSet/>
      <dgm:spPr/>
      <dgm:t>
        <a:bodyPr/>
        <a:lstStyle/>
        <a:p>
          <a:r>
            <a:rPr lang="en-US"/>
            <a:t>An increase of 1% to the property tax levy would be about $136,000 annually.</a:t>
          </a:r>
        </a:p>
      </dgm:t>
    </dgm:pt>
    <dgm:pt modelId="{7F1718F9-7433-4A57-AE5A-1D1E2ED287C6}" type="parTrans" cxnId="{64BF41E2-E1E4-4D9D-85F0-4575B2957D4E}">
      <dgm:prSet/>
      <dgm:spPr/>
      <dgm:t>
        <a:bodyPr/>
        <a:lstStyle/>
        <a:p>
          <a:endParaRPr lang="en-US"/>
        </a:p>
      </dgm:t>
    </dgm:pt>
    <dgm:pt modelId="{307EBDDC-4D76-4661-93FF-2A0633232103}" type="sibTrans" cxnId="{64BF41E2-E1E4-4D9D-85F0-4575B2957D4E}">
      <dgm:prSet/>
      <dgm:spPr/>
      <dgm:t>
        <a:bodyPr/>
        <a:lstStyle/>
        <a:p>
          <a:endParaRPr lang="en-US"/>
        </a:p>
      </dgm:t>
    </dgm:pt>
    <dgm:pt modelId="{396FCB2E-3BF8-4AE6-9AD0-E6C4679EC93F}">
      <dgm:prSet/>
      <dgm:spPr/>
      <dgm:t>
        <a:bodyPr/>
        <a:lstStyle/>
        <a:p>
          <a:pPr algn="ctr"/>
          <a:r>
            <a:rPr lang="en-US" dirty="0"/>
            <a:t>If the City were to receive voter approval for a levy lid lift, property taxes would increase by about $1.18 per year for every $100,000 of assessed value for every 1% increase in the levy.</a:t>
          </a:r>
        </a:p>
      </dgm:t>
    </dgm:pt>
    <dgm:pt modelId="{55638B0B-138F-4ED1-8C5E-42CF791268FB}" type="parTrans" cxnId="{6E4467B4-7EC4-454B-A97D-820DE3371865}">
      <dgm:prSet/>
      <dgm:spPr/>
      <dgm:t>
        <a:bodyPr/>
        <a:lstStyle/>
        <a:p>
          <a:endParaRPr lang="en-US"/>
        </a:p>
      </dgm:t>
    </dgm:pt>
    <dgm:pt modelId="{A596EC07-CA98-4645-8DFF-1FD33912316F}" type="sibTrans" cxnId="{6E4467B4-7EC4-454B-A97D-820DE3371865}">
      <dgm:prSet/>
      <dgm:spPr/>
      <dgm:t>
        <a:bodyPr/>
        <a:lstStyle/>
        <a:p>
          <a:endParaRPr lang="en-US"/>
        </a:p>
      </dgm:t>
    </dgm:pt>
    <dgm:pt modelId="{81C25FF2-9157-4F67-AFF8-1FDF60363583}">
      <dgm:prSet/>
      <dgm:spPr/>
      <dgm:t>
        <a:bodyPr/>
        <a:lstStyle/>
        <a:p>
          <a:pPr algn="ctr"/>
          <a:r>
            <a:rPr lang="en-US" dirty="0"/>
            <a:t>An increase of 59% would be required to raise an additional $8 million, and this would exceed legal limits on the property tax rate.</a:t>
          </a:r>
        </a:p>
      </dgm:t>
    </dgm:pt>
    <dgm:pt modelId="{48B5B7C4-7886-40B6-B42C-17A7BF4C8182}" type="parTrans" cxnId="{F6D16A93-F11F-4610-85BB-2FC40F098CEC}">
      <dgm:prSet/>
      <dgm:spPr/>
      <dgm:t>
        <a:bodyPr/>
        <a:lstStyle/>
        <a:p>
          <a:endParaRPr lang="en-US"/>
        </a:p>
      </dgm:t>
    </dgm:pt>
    <dgm:pt modelId="{2EF5F2D3-E439-4046-B00F-A27269A6593D}" type="sibTrans" cxnId="{F6D16A93-F11F-4610-85BB-2FC40F098CEC}">
      <dgm:prSet/>
      <dgm:spPr/>
      <dgm:t>
        <a:bodyPr/>
        <a:lstStyle/>
        <a:p>
          <a:endParaRPr lang="en-US"/>
        </a:p>
      </dgm:t>
    </dgm:pt>
    <dgm:pt modelId="{A862F68C-CD82-457E-A98A-77158C6B8BAA}" type="pres">
      <dgm:prSet presAssocID="{27E0FF6B-0570-40BB-8126-4C0139815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C7BB5-99AB-4943-A50A-3322E90B2F2D}" type="pres">
      <dgm:prSet presAssocID="{E12C2A4F-EA0C-4AAA-8F7E-67D1DC1679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CD5A-F785-4B36-946B-FC9C0D852299}" type="pres">
      <dgm:prSet presAssocID="{307EBDDC-4D76-4661-93FF-2A0633232103}" presName="spacer" presStyleCnt="0"/>
      <dgm:spPr/>
    </dgm:pt>
    <dgm:pt modelId="{E2465A20-609B-4BE1-8946-D03EFC845B42}" type="pres">
      <dgm:prSet presAssocID="{396FCB2E-3BF8-4AE6-9AD0-E6C4679EC9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9E640-B494-4C18-9D85-F410F416C9DF}" type="pres">
      <dgm:prSet presAssocID="{A596EC07-CA98-4645-8DFF-1FD33912316F}" presName="spacer" presStyleCnt="0"/>
      <dgm:spPr/>
    </dgm:pt>
    <dgm:pt modelId="{CA096690-C7DD-48FA-B955-DCD7D5EFD51A}" type="pres">
      <dgm:prSet presAssocID="{81C25FF2-9157-4F67-AFF8-1FDF603635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F41E2-E1E4-4D9D-85F0-4575B2957D4E}" srcId="{27E0FF6B-0570-40BB-8126-4C0139815474}" destId="{E12C2A4F-EA0C-4AAA-8F7E-67D1DC167981}" srcOrd="0" destOrd="0" parTransId="{7F1718F9-7433-4A57-AE5A-1D1E2ED287C6}" sibTransId="{307EBDDC-4D76-4661-93FF-2A0633232103}"/>
    <dgm:cxn modelId="{7F295A35-7BB7-41AC-A32D-A61D09BA9BE2}" type="presOf" srcId="{81C25FF2-9157-4F67-AFF8-1FDF60363583}" destId="{CA096690-C7DD-48FA-B955-DCD7D5EFD51A}" srcOrd="0" destOrd="0" presId="urn:microsoft.com/office/officeart/2005/8/layout/vList2"/>
    <dgm:cxn modelId="{8B341AB0-EEF4-4A84-8AB6-8313B3C1D69E}" type="presOf" srcId="{27E0FF6B-0570-40BB-8126-4C0139815474}" destId="{A862F68C-CD82-457E-A98A-77158C6B8BAA}" srcOrd="0" destOrd="0" presId="urn:microsoft.com/office/officeart/2005/8/layout/vList2"/>
    <dgm:cxn modelId="{44E34A65-E607-4404-9268-E76CE8F048AB}" type="presOf" srcId="{396FCB2E-3BF8-4AE6-9AD0-E6C4679EC93F}" destId="{E2465A20-609B-4BE1-8946-D03EFC845B42}" srcOrd="0" destOrd="0" presId="urn:microsoft.com/office/officeart/2005/8/layout/vList2"/>
    <dgm:cxn modelId="{20A984BD-0E66-4F6B-B4A1-5B7FA4A92BF8}" type="presOf" srcId="{E12C2A4F-EA0C-4AAA-8F7E-67D1DC167981}" destId="{E4DC7BB5-99AB-4943-A50A-3322E90B2F2D}" srcOrd="0" destOrd="0" presId="urn:microsoft.com/office/officeart/2005/8/layout/vList2"/>
    <dgm:cxn modelId="{F6D16A93-F11F-4610-85BB-2FC40F098CEC}" srcId="{27E0FF6B-0570-40BB-8126-4C0139815474}" destId="{81C25FF2-9157-4F67-AFF8-1FDF60363583}" srcOrd="2" destOrd="0" parTransId="{48B5B7C4-7886-40B6-B42C-17A7BF4C8182}" sibTransId="{2EF5F2D3-E439-4046-B00F-A27269A6593D}"/>
    <dgm:cxn modelId="{6E4467B4-7EC4-454B-A97D-820DE3371865}" srcId="{27E0FF6B-0570-40BB-8126-4C0139815474}" destId="{396FCB2E-3BF8-4AE6-9AD0-E6C4679EC93F}" srcOrd="1" destOrd="0" parTransId="{55638B0B-138F-4ED1-8C5E-42CF791268FB}" sibTransId="{A596EC07-CA98-4645-8DFF-1FD33912316F}"/>
    <dgm:cxn modelId="{196E9438-2C4B-4AB9-9065-5E751A423AB2}" type="presParOf" srcId="{A862F68C-CD82-457E-A98A-77158C6B8BAA}" destId="{E4DC7BB5-99AB-4943-A50A-3322E90B2F2D}" srcOrd="0" destOrd="0" presId="urn:microsoft.com/office/officeart/2005/8/layout/vList2"/>
    <dgm:cxn modelId="{13FBEC2E-B8E3-4A63-B6F5-E14734EF8758}" type="presParOf" srcId="{A862F68C-CD82-457E-A98A-77158C6B8BAA}" destId="{25ACCD5A-F785-4B36-946B-FC9C0D852299}" srcOrd="1" destOrd="0" presId="urn:microsoft.com/office/officeart/2005/8/layout/vList2"/>
    <dgm:cxn modelId="{1015B360-53EE-4FD2-8C11-B54E5CCBD996}" type="presParOf" srcId="{A862F68C-CD82-457E-A98A-77158C6B8BAA}" destId="{E2465A20-609B-4BE1-8946-D03EFC845B42}" srcOrd="2" destOrd="0" presId="urn:microsoft.com/office/officeart/2005/8/layout/vList2"/>
    <dgm:cxn modelId="{516BABA5-5796-4AFC-8C85-492A1EA22B17}" type="presParOf" srcId="{A862F68C-CD82-457E-A98A-77158C6B8BAA}" destId="{B509E640-B494-4C18-9D85-F410F416C9DF}" srcOrd="3" destOrd="0" presId="urn:microsoft.com/office/officeart/2005/8/layout/vList2"/>
    <dgm:cxn modelId="{A5D4A97B-36B6-4DCF-BBB7-E374AF75C590}" type="presParOf" srcId="{A862F68C-CD82-457E-A98A-77158C6B8BAA}" destId="{CA096690-C7DD-48FA-B955-DCD7D5EFD5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A769E-3D98-4ED0-B30F-4799228BD3B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309DBC-4251-47DD-82FD-52DC88483910}">
      <dgm:prSet/>
      <dgm:spPr/>
      <dgm:t>
        <a:bodyPr/>
        <a:lstStyle/>
        <a:p>
          <a:r>
            <a:rPr lang="en-US"/>
            <a:t>A transportation benefit district (TBD) is a separate legal entity.</a:t>
          </a:r>
        </a:p>
      </dgm:t>
    </dgm:pt>
    <dgm:pt modelId="{F837339E-A865-4345-AF6B-C2AAF5111611}" type="parTrans" cxnId="{7E35516E-2248-48EB-9BE4-3F5250212C21}">
      <dgm:prSet/>
      <dgm:spPr/>
      <dgm:t>
        <a:bodyPr/>
        <a:lstStyle/>
        <a:p>
          <a:endParaRPr lang="en-US"/>
        </a:p>
      </dgm:t>
    </dgm:pt>
    <dgm:pt modelId="{19FC48FA-3DD6-438F-92D1-EA4B01221120}" type="sibTrans" cxnId="{7E35516E-2248-48EB-9BE4-3F5250212C21}">
      <dgm:prSet/>
      <dgm:spPr/>
      <dgm:t>
        <a:bodyPr/>
        <a:lstStyle/>
        <a:p>
          <a:endParaRPr lang="en-US"/>
        </a:p>
      </dgm:t>
    </dgm:pt>
    <dgm:pt modelId="{1908DEFF-9D59-4D0E-B4AB-42F0830883FE}">
      <dgm:prSet/>
      <dgm:spPr/>
      <dgm:t>
        <a:bodyPr/>
        <a:lstStyle/>
        <a:p>
          <a:r>
            <a:rPr lang="en-US" dirty="0"/>
            <a:t>A TBD may be formed by a city or county by ordinance following a public hearing.</a:t>
          </a:r>
        </a:p>
      </dgm:t>
    </dgm:pt>
    <dgm:pt modelId="{AB85824A-753A-421C-A4E6-241C2E717975}" type="parTrans" cxnId="{11127ED6-14C9-4549-AFE3-35594C39DD9B}">
      <dgm:prSet/>
      <dgm:spPr/>
      <dgm:t>
        <a:bodyPr/>
        <a:lstStyle/>
        <a:p>
          <a:endParaRPr lang="en-US"/>
        </a:p>
      </dgm:t>
    </dgm:pt>
    <dgm:pt modelId="{652396D8-3BD1-47F1-9EB6-EA6775461ACD}" type="sibTrans" cxnId="{11127ED6-14C9-4549-AFE3-35594C39DD9B}">
      <dgm:prSet/>
      <dgm:spPr/>
      <dgm:t>
        <a:bodyPr/>
        <a:lstStyle/>
        <a:p>
          <a:endParaRPr lang="en-US"/>
        </a:p>
      </dgm:t>
    </dgm:pt>
    <dgm:pt modelId="{FDBE11B7-50D5-493D-AB44-C7F2E442E08B}">
      <dgm:prSet/>
      <dgm:spPr/>
      <dgm:t>
        <a:bodyPr/>
        <a:lstStyle/>
        <a:p>
          <a:r>
            <a:rPr lang="en-US" dirty="0"/>
            <a:t>A city or county may assume the powers of a TBD if it has the same boundaries.</a:t>
          </a:r>
        </a:p>
      </dgm:t>
    </dgm:pt>
    <dgm:pt modelId="{7CB61CD1-0938-4469-ADD8-AADA3FDA3ADA}" type="parTrans" cxnId="{B764C903-A25E-4434-B2B4-19161E42B6A4}">
      <dgm:prSet/>
      <dgm:spPr/>
      <dgm:t>
        <a:bodyPr/>
        <a:lstStyle/>
        <a:p>
          <a:endParaRPr lang="en-US"/>
        </a:p>
      </dgm:t>
    </dgm:pt>
    <dgm:pt modelId="{BA48E0C1-F30F-4B7F-9299-72C780B77B71}" type="sibTrans" cxnId="{B764C903-A25E-4434-B2B4-19161E42B6A4}">
      <dgm:prSet/>
      <dgm:spPr/>
      <dgm:t>
        <a:bodyPr/>
        <a:lstStyle/>
        <a:p>
          <a:endParaRPr lang="en-US"/>
        </a:p>
      </dgm:t>
    </dgm:pt>
    <dgm:pt modelId="{B06AE9AE-E4FB-4E3D-ADA5-E12448FDD5FB}">
      <dgm:prSet/>
      <dgm:spPr/>
      <dgm:t>
        <a:bodyPr/>
        <a:lstStyle/>
        <a:p>
          <a:r>
            <a:rPr lang="en-US"/>
            <a:t>Otherwise it must have a separate governing board pursuant to an interlocal agreement.</a:t>
          </a:r>
        </a:p>
      </dgm:t>
    </dgm:pt>
    <dgm:pt modelId="{8C502972-D102-4BDD-BA7F-B9B3424B7C63}" type="parTrans" cxnId="{B251DCB5-0175-46CB-B8C6-8464DD95D4CC}">
      <dgm:prSet/>
      <dgm:spPr/>
      <dgm:t>
        <a:bodyPr/>
        <a:lstStyle/>
        <a:p>
          <a:endParaRPr lang="en-US"/>
        </a:p>
      </dgm:t>
    </dgm:pt>
    <dgm:pt modelId="{A385EE1D-AE47-49C3-800B-E108FBD8565A}" type="sibTrans" cxnId="{B251DCB5-0175-46CB-B8C6-8464DD95D4CC}">
      <dgm:prSet/>
      <dgm:spPr/>
      <dgm:t>
        <a:bodyPr/>
        <a:lstStyle/>
        <a:p>
          <a:endParaRPr lang="en-US"/>
        </a:p>
      </dgm:t>
    </dgm:pt>
    <dgm:pt modelId="{47566F77-8DE6-4F6B-9410-245E7D7E75C6}">
      <dgm:prSet/>
      <dgm:spPr/>
      <dgm:t>
        <a:bodyPr/>
        <a:lstStyle/>
        <a:p>
          <a:r>
            <a:rPr lang="en-US" dirty="0"/>
            <a:t>If the powers of the TBD are assumed, it ceases to be a separate legal entity.</a:t>
          </a:r>
        </a:p>
      </dgm:t>
    </dgm:pt>
    <dgm:pt modelId="{A57031FC-3D66-4147-9A44-C925A6387E41}" type="parTrans" cxnId="{F08E26A0-B0C3-420E-982A-1C6ED37A7682}">
      <dgm:prSet/>
      <dgm:spPr/>
      <dgm:t>
        <a:bodyPr/>
        <a:lstStyle/>
        <a:p>
          <a:endParaRPr lang="en-US"/>
        </a:p>
      </dgm:t>
    </dgm:pt>
    <dgm:pt modelId="{BBE6A9D3-33F1-493E-B0DA-7E3286E74C49}" type="sibTrans" cxnId="{F08E26A0-B0C3-420E-982A-1C6ED37A7682}">
      <dgm:prSet/>
      <dgm:spPr/>
      <dgm:t>
        <a:bodyPr/>
        <a:lstStyle/>
        <a:p>
          <a:endParaRPr lang="en-US"/>
        </a:p>
      </dgm:t>
    </dgm:pt>
    <dgm:pt modelId="{EB99ED44-E611-4404-A85D-BF5FD0BC7176}" type="pres">
      <dgm:prSet presAssocID="{A6BA769E-3D98-4ED0-B30F-4799228BD3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3882B-F2D1-4957-A96D-414525E6BC20}" type="pres">
      <dgm:prSet presAssocID="{5E309DBC-4251-47DD-82FD-52DC884839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44F61-329E-4A38-8FE0-D9F387445EA7}" type="pres">
      <dgm:prSet presAssocID="{19FC48FA-3DD6-438F-92D1-EA4B01221120}" presName="sibTrans" presStyleCnt="0"/>
      <dgm:spPr/>
    </dgm:pt>
    <dgm:pt modelId="{B9A35BBA-51D1-4C8E-9F60-7D616B682471}" type="pres">
      <dgm:prSet presAssocID="{1908DEFF-9D59-4D0E-B4AB-42F0830883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CAA76-2F41-414A-8D6A-35ED3A670123}" type="pres">
      <dgm:prSet presAssocID="{652396D8-3BD1-47F1-9EB6-EA6775461ACD}" presName="sibTrans" presStyleCnt="0"/>
      <dgm:spPr/>
    </dgm:pt>
    <dgm:pt modelId="{80B6BA28-BFA6-490F-AFD9-BEAB3301E467}" type="pres">
      <dgm:prSet presAssocID="{FDBE11B7-50D5-493D-AB44-C7F2E442E08B}" presName="node" presStyleLbl="node1" presStyleIdx="2" presStyleCnt="3" custScaleX="158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4D8A0-712C-4495-BA16-8E69E4941F7D}" type="presOf" srcId="{1908DEFF-9D59-4D0E-B4AB-42F0830883FE}" destId="{B9A35BBA-51D1-4C8E-9F60-7D616B682471}" srcOrd="0" destOrd="0" presId="urn:microsoft.com/office/officeart/2005/8/layout/default"/>
    <dgm:cxn modelId="{DC6D32B9-A114-4D51-869E-8DADC1EF3AFD}" type="presOf" srcId="{47566F77-8DE6-4F6B-9410-245E7D7E75C6}" destId="{80B6BA28-BFA6-490F-AFD9-BEAB3301E467}" srcOrd="0" destOrd="2" presId="urn:microsoft.com/office/officeart/2005/8/layout/default"/>
    <dgm:cxn modelId="{B9C50BCF-B795-4C93-B4CB-4F0DFD8CBC72}" type="presOf" srcId="{A6BA769E-3D98-4ED0-B30F-4799228BD3BB}" destId="{EB99ED44-E611-4404-A85D-BF5FD0BC7176}" srcOrd="0" destOrd="0" presId="urn:microsoft.com/office/officeart/2005/8/layout/default"/>
    <dgm:cxn modelId="{7E35516E-2248-48EB-9BE4-3F5250212C21}" srcId="{A6BA769E-3D98-4ED0-B30F-4799228BD3BB}" destId="{5E309DBC-4251-47DD-82FD-52DC88483910}" srcOrd="0" destOrd="0" parTransId="{F837339E-A865-4345-AF6B-C2AAF5111611}" sibTransId="{19FC48FA-3DD6-438F-92D1-EA4B01221120}"/>
    <dgm:cxn modelId="{B251DCB5-0175-46CB-B8C6-8464DD95D4CC}" srcId="{FDBE11B7-50D5-493D-AB44-C7F2E442E08B}" destId="{B06AE9AE-E4FB-4E3D-ADA5-E12448FDD5FB}" srcOrd="0" destOrd="0" parTransId="{8C502972-D102-4BDD-BA7F-B9B3424B7C63}" sibTransId="{A385EE1D-AE47-49C3-800B-E108FBD8565A}"/>
    <dgm:cxn modelId="{C9D0ABC1-8E46-4574-B836-5A389FFDCCE7}" type="presOf" srcId="{B06AE9AE-E4FB-4E3D-ADA5-E12448FDD5FB}" destId="{80B6BA28-BFA6-490F-AFD9-BEAB3301E467}" srcOrd="0" destOrd="1" presId="urn:microsoft.com/office/officeart/2005/8/layout/default"/>
    <dgm:cxn modelId="{F08E26A0-B0C3-420E-982A-1C6ED37A7682}" srcId="{FDBE11B7-50D5-493D-AB44-C7F2E442E08B}" destId="{47566F77-8DE6-4F6B-9410-245E7D7E75C6}" srcOrd="1" destOrd="0" parTransId="{A57031FC-3D66-4147-9A44-C925A6387E41}" sibTransId="{BBE6A9D3-33F1-493E-B0DA-7E3286E74C49}"/>
    <dgm:cxn modelId="{11127ED6-14C9-4549-AFE3-35594C39DD9B}" srcId="{A6BA769E-3D98-4ED0-B30F-4799228BD3BB}" destId="{1908DEFF-9D59-4D0E-B4AB-42F0830883FE}" srcOrd="1" destOrd="0" parTransId="{AB85824A-753A-421C-A4E6-241C2E717975}" sibTransId="{652396D8-3BD1-47F1-9EB6-EA6775461ACD}"/>
    <dgm:cxn modelId="{F4336B3E-D818-4303-8606-818A3D958629}" type="presOf" srcId="{5E309DBC-4251-47DD-82FD-52DC88483910}" destId="{2993882B-F2D1-4957-A96D-414525E6BC20}" srcOrd="0" destOrd="0" presId="urn:microsoft.com/office/officeart/2005/8/layout/default"/>
    <dgm:cxn modelId="{4C917886-B7A0-413F-A18A-CE15A1C86FD8}" type="presOf" srcId="{FDBE11B7-50D5-493D-AB44-C7F2E442E08B}" destId="{80B6BA28-BFA6-490F-AFD9-BEAB3301E467}" srcOrd="0" destOrd="0" presId="urn:microsoft.com/office/officeart/2005/8/layout/default"/>
    <dgm:cxn modelId="{B764C903-A25E-4434-B2B4-19161E42B6A4}" srcId="{A6BA769E-3D98-4ED0-B30F-4799228BD3BB}" destId="{FDBE11B7-50D5-493D-AB44-C7F2E442E08B}" srcOrd="2" destOrd="0" parTransId="{7CB61CD1-0938-4469-ADD8-AADA3FDA3ADA}" sibTransId="{BA48E0C1-F30F-4B7F-9299-72C780B77B71}"/>
    <dgm:cxn modelId="{72B04A46-2632-4A66-B459-F03AC698D3D5}" type="presParOf" srcId="{EB99ED44-E611-4404-A85D-BF5FD0BC7176}" destId="{2993882B-F2D1-4957-A96D-414525E6BC20}" srcOrd="0" destOrd="0" presId="urn:microsoft.com/office/officeart/2005/8/layout/default"/>
    <dgm:cxn modelId="{9B7F9A57-22E5-46D3-B031-671A96A8A24B}" type="presParOf" srcId="{EB99ED44-E611-4404-A85D-BF5FD0BC7176}" destId="{62E44F61-329E-4A38-8FE0-D9F387445EA7}" srcOrd="1" destOrd="0" presId="urn:microsoft.com/office/officeart/2005/8/layout/default"/>
    <dgm:cxn modelId="{14E36C70-DE76-4A02-92F2-2B72C0A4B97F}" type="presParOf" srcId="{EB99ED44-E611-4404-A85D-BF5FD0BC7176}" destId="{B9A35BBA-51D1-4C8E-9F60-7D616B682471}" srcOrd="2" destOrd="0" presId="urn:microsoft.com/office/officeart/2005/8/layout/default"/>
    <dgm:cxn modelId="{B448680B-4FEF-4718-910A-9513B5197CF6}" type="presParOf" srcId="{EB99ED44-E611-4404-A85D-BF5FD0BC7176}" destId="{CD4CAA76-2F41-414A-8D6A-35ED3A670123}" srcOrd="3" destOrd="0" presId="urn:microsoft.com/office/officeart/2005/8/layout/default"/>
    <dgm:cxn modelId="{ADEF189E-2AEC-4B50-843C-CC6C00B5F1CE}" type="presParOf" srcId="{EB99ED44-E611-4404-A85D-BF5FD0BC7176}" destId="{80B6BA28-BFA6-490F-AFD9-BEAB3301E4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96507-D3C2-447C-A877-7D8E888722E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32A588-A435-403D-8942-4344DFFFD294}">
      <dgm:prSet/>
      <dgm:spPr/>
      <dgm:t>
        <a:bodyPr/>
        <a:lstStyle/>
        <a:p>
          <a:r>
            <a:rPr lang="en-US" dirty="0"/>
            <a:t>Vehicle license fees of up to $50 may be imposed without a public vote; however, this is limited as follows:</a:t>
          </a:r>
        </a:p>
      </dgm:t>
    </dgm:pt>
    <dgm:pt modelId="{75CE2CB6-8C17-4506-ACF2-735F1C496DF1}" type="parTrans" cxnId="{F3ABB6E2-6EFB-4DF6-B4E0-D599C907518E}">
      <dgm:prSet/>
      <dgm:spPr/>
      <dgm:t>
        <a:bodyPr/>
        <a:lstStyle/>
        <a:p>
          <a:endParaRPr lang="en-US"/>
        </a:p>
      </dgm:t>
    </dgm:pt>
    <dgm:pt modelId="{D69B41F8-1AB1-4034-8C28-724A5652A679}" type="sibTrans" cxnId="{F3ABB6E2-6EFB-4DF6-B4E0-D599C907518E}">
      <dgm:prSet/>
      <dgm:spPr/>
      <dgm:t>
        <a:bodyPr/>
        <a:lstStyle/>
        <a:p>
          <a:endParaRPr lang="en-US"/>
        </a:p>
      </dgm:t>
    </dgm:pt>
    <dgm:pt modelId="{77C6CB4E-1F0F-4BB0-A5EC-ED241A9954AE}">
      <dgm:prSet/>
      <dgm:spPr/>
      <dgm:t>
        <a:bodyPr/>
        <a:lstStyle/>
        <a:p>
          <a:r>
            <a:rPr lang="en-US" dirty="0"/>
            <a:t>Up to $20 vehicle license fee allowed from formation</a:t>
          </a:r>
        </a:p>
      </dgm:t>
    </dgm:pt>
    <dgm:pt modelId="{14437081-16D1-4714-B234-E9A162F7FA01}" type="parTrans" cxnId="{653D6688-25A1-40C0-99A7-59A36B3BE5A9}">
      <dgm:prSet/>
      <dgm:spPr/>
      <dgm:t>
        <a:bodyPr/>
        <a:lstStyle/>
        <a:p>
          <a:endParaRPr lang="en-US"/>
        </a:p>
      </dgm:t>
    </dgm:pt>
    <dgm:pt modelId="{EB530466-FAB5-457D-9717-E94AEDCE0EC2}" type="sibTrans" cxnId="{653D6688-25A1-40C0-99A7-59A36B3BE5A9}">
      <dgm:prSet/>
      <dgm:spPr/>
      <dgm:t>
        <a:bodyPr/>
        <a:lstStyle/>
        <a:p>
          <a:endParaRPr lang="en-US"/>
        </a:p>
      </dgm:t>
    </dgm:pt>
    <dgm:pt modelId="{BFA9C0CD-054B-454A-8852-B1E430CCF01D}">
      <dgm:prSet/>
      <dgm:spPr/>
      <dgm:t>
        <a:bodyPr/>
        <a:lstStyle/>
        <a:p>
          <a:r>
            <a:rPr lang="en-US" dirty="0"/>
            <a:t>Up to $40 vehicle license fee allowed if a $20 fee has been in effect for at least 24 months</a:t>
          </a:r>
        </a:p>
      </dgm:t>
    </dgm:pt>
    <dgm:pt modelId="{20C20D58-86C8-45EF-AB0B-5AA76F04D2AD}" type="parTrans" cxnId="{82284F1B-5700-4824-817B-18E988A6010D}">
      <dgm:prSet/>
      <dgm:spPr/>
      <dgm:t>
        <a:bodyPr/>
        <a:lstStyle/>
        <a:p>
          <a:endParaRPr lang="en-US"/>
        </a:p>
      </dgm:t>
    </dgm:pt>
    <dgm:pt modelId="{786C7F0E-8337-41E9-8EA2-409714630CE7}" type="sibTrans" cxnId="{82284F1B-5700-4824-817B-18E988A6010D}">
      <dgm:prSet/>
      <dgm:spPr/>
      <dgm:t>
        <a:bodyPr/>
        <a:lstStyle/>
        <a:p>
          <a:endParaRPr lang="en-US"/>
        </a:p>
      </dgm:t>
    </dgm:pt>
    <dgm:pt modelId="{C13E173B-66F7-4EEF-B407-9421229E467F}">
      <dgm:prSet/>
      <dgm:spPr/>
      <dgm:t>
        <a:bodyPr/>
        <a:lstStyle/>
        <a:p>
          <a:r>
            <a:rPr lang="en-US" dirty="0"/>
            <a:t>Up to $50 vehicle license fee allowed if a $40 fee has been in effect for at least 24 months</a:t>
          </a:r>
        </a:p>
      </dgm:t>
    </dgm:pt>
    <dgm:pt modelId="{4445E667-10CB-4A3B-9720-B35F0B348E4D}" type="parTrans" cxnId="{C0CC9E83-29CD-4013-9EBD-29A2720BB317}">
      <dgm:prSet/>
      <dgm:spPr/>
      <dgm:t>
        <a:bodyPr/>
        <a:lstStyle/>
        <a:p>
          <a:endParaRPr lang="en-US"/>
        </a:p>
      </dgm:t>
    </dgm:pt>
    <dgm:pt modelId="{0292AE6B-082B-4346-A321-3AD6C089886E}" type="sibTrans" cxnId="{C0CC9E83-29CD-4013-9EBD-29A2720BB317}">
      <dgm:prSet/>
      <dgm:spPr/>
      <dgm:t>
        <a:bodyPr/>
        <a:lstStyle/>
        <a:p>
          <a:endParaRPr lang="en-US"/>
        </a:p>
      </dgm:t>
    </dgm:pt>
    <dgm:pt modelId="{4BEB57E7-2424-4C36-A632-19C1D80DD9FF}">
      <dgm:prSet/>
      <dgm:spPr/>
      <dgm:t>
        <a:bodyPr/>
        <a:lstStyle/>
        <a:p>
          <a:r>
            <a:rPr lang="en-US" dirty="0"/>
            <a:t>Vehicle License fees of up to $100 may be imposed if approved by a simple majority of voters.</a:t>
          </a:r>
        </a:p>
      </dgm:t>
    </dgm:pt>
    <dgm:pt modelId="{569FF38D-293F-41D6-ADC4-848A12498C01}" type="parTrans" cxnId="{E28D6873-ED18-4AD2-954A-E5872D8C72D0}">
      <dgm:prSet/>
      <dgm:spPr/>
      <dgm:t>
        <a:bodyPr/>
        <a:lstStyle/>
        <a:p>
          <a:endParaRPr lang="en-US"/>
        </a:p>
      </dgm:t>
    </dgm:pt>
    <dgm:pt modelId="{DDE3DC2F-0FA9-4AAE-B715-0A3964CA2C05}" type="sibTrans" cxnId="{E28D6873-ED18-4AD2-954A-E5872D8C72D0}">
      <dgm:prSet/>
      <dgm:spPr/>
      <dgm:t>
        <a:bodyPr/>
        <a:lstStyle/>
        <a:p>
          <a:endParaRPr lang="en-US"/>
        </a:p>
      </dgm:t>
    </dgm:pt>
    <dgm:pt modelId="{B7FC7E1E-28E1-44FA-945D-F216CCBEB640}">
      <dgm:prSet/>
      <dgm:spPr/>
      <dgm:t>
        <a:bodyPr/>
        <a:lstStyle/>
        <a:p>
          <a:r>
            <a:rPr lang="en-US" dirty="0"/>
            <a:t>Estimated annual revenues from vehicle license fees are as follows:</a:t>
          </a:r>
        </a:p>
      </dgm:t>
    </dgm:pt>
    <dgm:pt modelId="{2E29C098-6B04-4B84-A7B9-71C372A7FDAA}" type="parTrans" cxnId="{008C23E8-7E57-4D87-B66A-451BD6917055}">
      <dgm:prSet/>
      <dgm:spPr/>
      <dgm:t>
        <a:bodyPr/>
        <a:lstStyle/>
        <a:p>
          <a:endParaRPr lang="en-US"/>
        </a:p>
      </dgm:t>
    </dgm:pt>
    <dgm:pt modelId="{8A48ACD4-8697-45BF-A185-CD27FE4BA06D}" type="sibTrans" cxnId="{008C23E8-7E57-4D87-B66A-451BD6917055}">
      <dgm:prSet/>
      <dgm:spPr/>
      <dgm:t>
        <a:bodyPr/>
        <a:lstStyle/>
        <a:p>
          <a:endParaRPr lang="en-US"/>
        </a:p>
      </dgm:t>
    </dgm:pt>
    <dgm:pt modelId="{0EF86A71-FFD5-46A8-B065-9BCEEBFF7F74}">
      <dgm:prSet/>
      <dgm:spPr/>
      <dgm:t>
        <a:bodyPr/>
        <a:lstStyle/>
        <a:p>
          <a:pPr algn="ctr"/>
          <a:r>
            <a:rPr lang="en-US" dirty="0"/>
            <a:t>$1.4 million at $20 fee</a:t>
          </a:r>
        </a:p>
      </dgm:t>
    </dgm:pt>
    <dgm:pt modelId="{BB515DB5-1F86-41A7-A26A-802998149FF3}" type="parTrans" cxnId="{DC986F53-7FCA-4648-99D7-7C726EAA72C2}">
      <dgm:prSet/>
      <dgm:spPr/>
      <dgm:t>
        <a:bodyPr/>
        <a:lstStyle/>
        <a:p>
          <a:endParaRPr lang="en-US"/>
        </a:p>
      </dgm:t>
    </dgm:pt>
    <dgm:pt modelId="{E931F667-4E97-430C-80E1-D89266BE9B83}" type="sibTrans" cxnId="{DC986F53-7FCA-4648-99D7-7C726EAA72C2}">
      <dgm:prSet/>
      <dgm:spPr/>
      <dgm:t>
        <a:bodyPr/>
        <a:lstStyle/>
        <a:p>
          <a:endParaRPr lang="en-US"/>
        </a:p>
      </dgm:t>
    </dgm:pt>
    <dgm:pt modelId="{46F041DC-A558-4F6B-9418-CC8FA935E9B8}">
      <dgm:prSet/>
      <dgm:spPr/>
      <dgm:t>
        <a:bodyPr/>
        <a:lstStyle/>
        <a:p>
          <a:pPr algn="ctr"/>
          <a:r>
            <a:rPr lang="en-US" dirty="0"/>
            <a:t>$2.9 million at $40 fee</a:t>
          </a:r>
        </a:p>
      </dgm:t>
    </dgm:pt>
    <dgm:pt modelId="{9ABFA8C3-5729-4E78-932A-210E4EAADAE2}" type="parTrans" cxnId="{08DBA196-3D9C-42D9-B227-38F84B868343}">
      <dgm:prSet/>
      <dgm:spPr/>
      <dgm:t>
        <a:bodyPr/>
        <a:lstStyle/>
        <a:p>
          <a:endParaRPr lang="en-US"/>
        </a:p>
      </dgm:t>
    </dgm:pt>
    <dgm:pt modelId="{275E8B32-2342-4955-BC00-8CEB7835A86B}" type="sibTrans" cxnId="{08DBA196-3D9C-42D9-B227-38F84B868343}">
      <dgm:prSet/>
      <dgm:spPr/>
      <dgm:t>
        <a:bodyPr/>
        <a:lstStyle/>
        <a:p>
          <a:endParaRPr lang="en-US"/>
        </a:p>
      </dgm:t>
    </dgm:pt>
    <dgm:pt modelId="{46A8B1B8-2B1E-4EBF-BFEA-724C03C0A2B0}">
      <dgm:prSet/>
      <dgm:spPr/>
      <dgm:t>
        <a:bodyPr/>
        <a:lstStyle/>
        <a:p>
          <a:pPr algn="ctr"/>
          <a:r>
            <a:rPr lang="en-US" dirty="0"/>
            <a:t>$3.6 million at $50 fee</a:t>
          </a:r>
        </a:p>
      </dgm:t>
    </dgm:pt>
    <dgm:pt modelId="{201DABBD-82EB-4978-9F31-F88EB50BCC0D}" type="parTrans" cxnId="{42C44D66-8622-4DE5-B49B-553B049E29FD}">
      <dgm:prSet/>
      <dgm:spPr/>
      <dgm:t>
        <a:bodyPr/>
        <a:lstStyle/>
        <a:p>
          <a:endParaRPr lang="en-US"/>
        </a:p>
      </dgm:t>
    </dgm:pt>
    <dgm:pt modelId="{61688183-25F0-4FDD-A7FD-55FEA4DA6D07}" type="sibTrans" cxnId="{42C44D66-8622-4DE5-B49B-553B049E29FD}">
      <dgm:prSet/>
      <dgm:spPr/>
      <dgm:t>
        <a:bodyPr/>
        <a:lstStyle/>
        <a:p>
          <a:endParaRPr lang="en-US"/>
        </a:p>
      </dgm:t>
    </dgm:pt>
    <dgm:pt modelId="{244CD225-A1A6-4182-A19D-87D6EEF3023B}" type="pres">
      <dgm:prSet presAssocID="{68996507-D3C2-447C-A877-7D8E88872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85554-45B0-4254-9EAB-A764E904DA0D}" type="pres">
      <dgm:prSet presAssocID="{EC32A588-A435-403D-8942-4344DFFFD294}" presName="composite" presStyleCnt="0"/>
      <dgm:spPr/>
    </dgm:pt>
    <dgm:pt modelId="{8884A0B3-E336-455F-A625-847B773252C5}" type="pres">
      <dgm:prSet presAssocID="{EC32A588-A435-403D-8942-4344DFFFD2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AFE0D-2438-486C-AA10-DE8A4D4F621B}" type="pres">
      <dgm:prSet presAssocID="{EC32A588-A435-403D-8942-4344DFFFD294}" presName="desTx" presStyleLbl="alignAccFollowNode1" presStyleIdx="0" presStyleCnt="3" custScaleX="10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5B876-987C-40D4-90D4-16E32F4DA5BA}" type="pres">
      <dgm:prSet presAssocID="{D69B41F8-1AB1-4034-8C28-724A5652A679}" presName="space" presStyleCnt="0"/>
      <dgm:spPr/>
    </dgm:pt>
    <dgm:pt modelId="{14395520-666E-4C89-B6DC-A13E4E326E18}" type="pres">
      <dgm:prSet presAssocID="{4BEB57E7-2424-4C36-A632-19C1D80DD9FF}" presName="composite" presStyleCnt="0"/>
      <dgm:spPr/>
    </dgm:pt>
    <dgm:pt modelId="{4E15517D-0103-4C41-B828-3E62C448C34D}" type="pres">
      <dgm:prSet presAssocID="{4BEB57E7-2424-4C36-A632-19C1D80DD9F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31C87-6D91-4A46-BB0E-C63EDD19FD6E}" type="pres">
      <dgm:prSet presAssocID="{4BEB57E7-2424-4C36-A632-19C1D80DD9FF}" presName="desTx" presStyleLbl="alignAccFollowNode1" presStyleIdx="1" presStyleCnt="3" custScaleY="6809">
        <dgm:presLayoutVars>
          <dgm:bulletEnabled val="1"/>
        </dgm:presLayoutVars>
      </dgm:prSet>
      <dgm:spPr/>
    </dgm:pt>
    <dgm:pt modelId="{CE68773F-F11B-4BFC-8283-D314118F067F}" type="pres">
      <dgm:prSet presAssocID="{DDE3DC2F-0FA9-4AAE-B715-0A3964CA2C05}" presName="space" presStyleCnt="0"/>
      <dgm:spPr/>
    </dgm:pt>
    <dgm:pt modelId="{E677FEF2-437C-41ED-B706-181612A6C48E}" type="pres">
      <dgm:prSet presAssocID="{B7FC7E1E-28E1-44FA-945D-F216CCBEB640}" presName="composite" presStyleCnt="0"/>
      <dgm:spPr/>
    </dgm:pt>
    <dgm:pt modelId="{022DF65F-DAF1-477D-85F4-8AF2DFDBEED4}" type="pres">
      <dgm:prSet presAssocID="{B7FC7E1E-28E1-44FA-945D-F216CCBEB6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775A-D1F2-4815-8D69-231301E4B580}" type="pres">
      <dgm:prSet presAssocID="{B7FC7E1E-28E1-44FA-945D-F216CCBEB64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51092-E2ED-4A70-98C7-E9C13B63A2CD}" type="presOf" srcId="{EC32A588-A435-403D-8942-4344DFFFD294}" destId="{8884A0B3-E336-455F-A625-847B773252C5}" srcOrd="0" destOrd="0" presId="urn:microsoft.com/office/officeart/2005/8/layout/hList1"/>
    <dgm:cxn modelId="{73533BEB-A1F5-402A-BBCD-37C603264F09}" type="presOf" srcId="{C13E173B-66F7-4EEF-B407-9421229E467F}" destId="{B55AFE0D-2438-486C-AA10-DE8A4D4F621B}" srcOrd="0" destOrd="2" presId="urn:microsoft.com/office/officeart/2005/8/layout/hList1"/>
    <dgm:cxn modelId="{AA66F445-C5C9-4C32-BBBF-D5588F33D847}" type="presOf" srcId="{77C6CB4E-1F0F-4BB0-A5EC-ED241A9954AE}" destId="{B55AFE0D-2438-486C-AA10-DE8A4D4F621B}" srcOrd="0" destOrd="0" presId="urn:microsoft.com/office/officeart/2005/8/layout/hList1"/>
    <dgm:cxn modelId="{123704C5-F9E6-4B01-9E2D-B7CA76193960}" type="presOf" srcId="{BFA9C0CD-054B-454A-8852-B1E430CCF01D}" destId="{B55AFE0D-2438-486C-AA10-DE8A4D4F621B}" srcOrd="0" destOrd="1" presId="urn:microsoft.com/office/officeart/2005/8/layout/hList1"/>
    <dgm:cxn modelId="{90AFF760-D3B9-46FF-8EE9-009129B67A3C}" type="presOf" srcId="{46A8B1B8-2B1E-4EBF-BFEA-724C03C0A2B0}" destId="{B2DF775A-D1F2-4815-8D69-231301E4B580}" srcOrd="0" destOrd="2" presId="urn:microsoft.com/office/officeart/2005/8/layout/hList1"/>
    <dgm:cxn modelId="{653D6688-25A1-40C0-99A7-59A36B3BE5A9}" srcId="{EC32A588-A435-403D-8942-4344DFFFD294}" destId="{77C6CB4E-1F0F-4BB0-A5EC-ED241A9954AE}" srcOrd="0" destOrd="0" parTransId="{14437081-16D1-4714-B234-E9A162F7FA01}" sibTransId="{EB530466-FAB5-457D-9717-E94AEDCE0EC2}"/>
    <dgm:cxn modelId="{E16DAAD4-0605-4D33-8032-0A6578F46E16}" type="presOf" srcId="{B7FC7E1E-28E1-44FA-945D-F216CCBEB640}" destId="{022DF65F-DAF1-477D-85F4-8AF2DFDBEED4}" srcOrd="0" destOrd="0" presId="urn:microsoft.com/office/officeart/2005/8/layout/hList1"/>
    <dgm:cxn modelId="{82284F1B-5700-4824-817B-18E988A6010D}" srcId="{EC32A588-A435-403D-8942-4344DFFFD294}" destId="{BFA9C0CD-054B-454A-8852-B1E430CCF01D}" srcOrd="1" destOrd="0" parTransId="{20C20D58-86C8-45EF-AB0B-5AA76F04D2AD}" sibTransId="{786C7F0E-8337-41E9-8EA2-409714630CE7}"/>
    <dgm:cxn modelId="{F3ABB6E2-6EFB-4DF6-B4E0-D599C907518E}" srcId="{68996507-D3C2-447C-A877-7D8E888722E7}" destId="{EC32A588-A435-403D-8942-4344DFFFD294}" srcOrd="0" destOrd="0" parTransId="{75CE2CB6-8C17-4506-ACF2-735F1C496DF1}" sibTransId="{D69B41F8-1AB1-4034-8C28-724A5652A679}"/>
    <dgm:cxn modelId="{76CAA48F-9BD0-45FA-B3B8-EF13E9818B43}" type="presOf" srcId="{68996507-D3C2-447C-A877-7D8E888722E7}" destId="{244CD225-A1A6-4182-A19D-87D6EEF3023B}" srcOrd="0" destOrd="0" presId="urn:microsoft.com/office/officeart/2005/8/layout/hList1"/>
    <dgm:cxn modelId="{89770660-1F34-46BB-A2B6-5770FBA2A665}" type="presOf" srcId="{0EF86A71-FFD5-46A8-B065-9BCEEBFF7F74}" destId="{B2DF775A-D1F2-4815-8D69-231301E4B580}" srcOrd="0" destOrd="0" presId="urn:microsoft.com/office/officeart/2005/8/layout/hList1"/>
    <dgm:cxn modelId="{734E3A16-1E17-4F82-80EF-E28B9F9784BF}" type="presOf" srcId="{4BEB57E7-2424-4C36-A632-19C1D80DD9FF}" destId="{4E15517D-0103-4C41-B828-3E62C448C34D}" srcOrd="0" destOrd="0" presId="urn:microsoft.com/office/officeart/2005/8/layout/hList1"/>
    <dgm:cxn modelId="{42C44D66-8622-4DE5-B49B-553B049E29FD}" srcId="{B7FC7E1E-28E1-44FA-945D-F216CCBEB640}" destId="{46A8B1B8-2B1E-4EBF-BFEA-724C03C0A2B0}" srcOrd="2" destOrd="0" parTransId="{201DABBD-82EB-4978-9F31-F88EB50BCC0D}" sibTransId="{61688183-25F0-4FDD-A7FD-55FEA4DA6D07}"/>
    <dgm:cxn modelId="{008C23E8-7E57-4D87-B66A-451BD6917055}" srcId="{68996507-D3C2-447C-A877-7D8E888722E7}" destId="{B7FC7E1E-28E1-44FA-945D-F216CCBEB640}" srcOrd="2" destOrd="0" parTransId="{2E29C098-6B04-4B84-A7B9-71C372A7FDAA}" sibTransId="{8A48ACD4-8697-45BF-A185-CD27FE4BA06D}"/>
    <dgm:cxn modelId="{3454D977-4D73-4E06-8E87-51C3B6831F34}" type="presOf" srcId="{46F041DC-A558-4F6B-9418-CC8FA935E9B8}" destId="{B2DF775A-D1F2-4815-8D69-231301E4B580}" srcOrd="0" destOrd="1" presId="urn:microsoft.com/office/officeart/2005/8/layout/hList1"/>
    <dgm:cxn modelId="{08DBA196-3D9C-42D9-B227-38F84B868343}" srcId="{B7FC7E1E-28E1-44FA-945D-F216CCBEB640}" destId="{46F041DC-A558-4F6B-9418-CC8FA935E9B8}" srcOrd="1" destOrd="0" parTransId="{9ABFA8C3-5729-4E78-932A-210E4EAADAE2}" sibTransId="{275E8B32-2342-4955-BC00-8CEB7835A86B}"/>
    <dgm:cxn modelId="{E28D6873-ED18-4AD2-954A-E5872D8C72D0}" srcId="{68996507-D3C2-447C-A877-7D8E888722E7}" destId="{4BEB57E7-2424-4C36-A632-19C1D80DD9FF}" srcOrd="1" destOrd="0" parTransId="{569FF38D-293F-41D6-ADC4-848A12498C01}" sibTransId="{DDE3DC2F-0FA9-4AAE-B715-0A3964CA2C05}"/>
    <dgm:cxn modelId="{C0CC9E83-29CD-4013-9EBD-29A2720BB317}" srcId="{EC32A588-A435-403D-8942-4344DFFFD294}" destId="{C13E173B-66F7-4EEF-B407-9421229E467F}" srcOrd="2" destOrd="0" parTransId="{4445E667-10CB-4A3B-9720-B35F0B348E4D}" sibTransId="{0292AE6B-082B-4346-A321-3AD6C089886E}"/>
    <dgm:cxn modelId="{DC986F53-7FCA-4648-99D7-7C726EAA72C2}" srcId="{B7FC7E1E-28E1-44FA-945D-F216CCBEB640}" destId="{0EF86A71-FFD5-46A8-B065-9BCEEBFF7F74}" srcOrd="0" destOrd="0" parTransId="{BB515DB5-1F86-41A7-A26A-802998149FF3}" sibTransId="{E931F667-4E97-430C-80E1-D89266BE9B83}"/>
    <dgm:cxn modelId="{44AFE36A-C96A-4480-9BBC-1EA7FB24FB25}" type="presParOf" srcId="{244CD225-A1A6-4182-A19D-87D6EEF3023B}" destId="{5B685554-45B0-4254-9EAB-A764E904DA0D}" srcOrd="0" destOrd="0" presId="urn:microsoft.com/office/officeart/2005/8/layout/hList1"/>
    <dgm:cxn modelId="{2D214356-3214-4712-866D-58890A1747C9}" type="presParOf" srcId="{5B685554-45B0-4254-9EAB-A764E904DA0D}" destId="{8884A0B3-E336-455F-A625-847B773252C5}" srcOrd="0" destOrd="0" presId="urn:microsoft.com/office/officeart/2005/8/layout/hList1"/>
    <dgm:cxn modelId="{26B58B42-9CCD-42E5-8440-9A7A049000A5}" type="presParOf" srcId="{5B685554-45B0-4254-9EAB-A764E904DA0D}" destId="{B55AFE0D-2438-486C-AA10-DE8A4D4F621B}" srcOrd="1" destOrd="0" presId="urn:microsoft.com/office/officeart/2005/8/layout/hList1"/>
    <dgm:cxn modelId="{BF68593D-733E-426F-AD32-345CD116F2D1}" type="presParOf" srcId="{244CD225-A1A6-4182-A19D-87D6EEF3023B}" destId="{B835B876-987C-40D4-90D4-16E32F4DA5BA}" srcOrd="1" destOrd="0" presId="urn:microsoft.com/office/officeart/2005/8/layout/hList1"/>
    <dgm:cxn modelId="{0D1B37D1-9BDE-4A0F-9077-2C94D7D302CE}" type="presParOf" srcId="{244CD225-A1A6-4182-A19D-87D6EEF3023B}" destId="{14395520-666E-4C89-B6DC-A13E4E326E18}" srcOrd="2" destOrd="0" presId="urn:microsoft.com/office/officeart/2005/8/layout/hList1"/>
    <dgm:cxn modelId="{00627719-7826-498C-A8E7-917572AAABE6}" type="presParOf" srcId="{14395520-666E-4C89-B6DC-A13E4E326E18}" destId="{4E15517D-0103-4C41-B828-3E62C448C34D}" srcOrd="0" destOrd="0" presId="urn:microsoft.com/office/officeart/2005/8/layout/hList1"/>
    <dgm:cxn modelId="{DD1036FF-A0BF-496C-AE65-44A2D8160D6E}" type="presParOf" srcId="{14395520-666E-4C89-B6DC-A13E4E326E18}" destId="{94931C87-6D91-4A46-BB0E-C63EDD19FD6E}" srcOrd="1" destOrd="0" presId="urn:microsoft.com/office/officeart/2005/8/layout/hList1"/>
    <dgm:cxn modelId="{6A010AD1-C5D8-41DF-812B-3CE1140CB77C}" type="presParOf" srcId="{244CD225-A1A6-4182-A19D-87D6EEF3023B}" destId="{CE68773F-F11B-4BFC-8283-D314118F067F}" srcOrd="3" destOrd="0" presId="urn:microsoft.com/office/officeart/2005/8/layout/hList1"/>
    <dgm:cxn modelId="{B3FF411B-0936-4D78-AFAE-E11E8A08185D}" type="presParOf" srcId="{244CD225-A1A6-4182-A19D-87D6EEF3023B}" destId="{E677FEF2-437C-41ED-B706-181612A6C48E}" srcOrd="4" destOrd="0" presId="urn:microsoft.com/office/officeart/2005/8/layout/hList1"/>
    <dgm:cxn modelId="{96830730-8169-418B-83C3-9A668BA1A53B}" type="presParOf" srcId="{E677FEF2-437C-41ED-B706-181612A6C48E}" destId="{022DF65F-DAF1-477D-85F4-8AF2DFDBEED4}" srcOrd="0" destOrd="0" presId="urn:microsoft.com/office/officeart/2005/8/layout/hList1"/>
    <dgm:cxn modelId="{2EF3429B-BFE6-47D1-8ECD-9A4EF5AD9CB3}" type="presParOf" srcId="{E677FEF2-437C-41ED-B706-181612A6C48E}" destId="{B2DF775A-D1F2-4815-8D69-231301E4B5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22C1F0-B82E-4096-A012-03FA928284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16B9C-E0AC-43D0-90E3-764839E0B549}">
      <dgm:prSet/>
      <dgm:spPr/>
      <dgm:t>
        <a:bodyPr/>
        <a:lstStyle/>
        <a:p>
          <a:r>
            <a:rPr lang="en-US"/>
            <a:t>The utility tax rate is limited by state law to 6% (without voter approval) for:</a:t>
          </a:r>
        </a:p>
      </dgm:t>
    </dgm:pt>
    <dgm:pt modelId="{A018224A-6EF5-4B06-B2F2-FEDE49E7C899}" type="parTrans" cxnId="{99859925-4AB3-49EB-8DD5-051EB3DD498B}">
      <dgm:prSet/>
      <dgm:spPr/>
      <dgm:t>
        <a:bodyPr/>
        <a:lstStyle/>
        <a:p>
          <a:endParaRPr lang="en-US"/>
        </a:p>
      </dgm:t>
    </dgm:pt>
    <dgm:pt modelId="{6121DA5D-9DF9-463D-BE35-5983F2BBD1B1}" type="sibTrans" cxnId="{99859925-4AB3-49EB-8DD5-051EB3DD498B}">
      <dgm:prSet/>
      <dgm:spPr/>
      <dgm:t>
        <a:bodyPr/>
        <a:lstStyle/>
        <a:p>
          <a:endParaRPr lang="en-US"/>
        </a:p>
      </dgm:t>
    </dgm:pt>
    <dgm:pt modelId="{7E48065C-EE93-4FE0-AA8C-4565F0DB9511}">
      <dgm:prSet/>
      <dgm:spPr/>
      <dgm:t>
        <a:bodyPr/>
        <a:lstStyle/>
        <a:p>
          <a:pPr algn="ctr"/>
          <a:r>
            <a:rPr lang="en-US" dirty="0"/>
            <a:t>Electricity</a:t>
          </a:r>
        </a:p>
      </dgm:t>
    </dgm:pt>
    <dgm:pt modelId="{3B600100-4C17-46DC-9C65-85A3A734C850}" type="parTrans" cxnId="{9D115B1A-FE4C-4F79-93DB-269B6D163082}">
      <dgm:prSet/>
      <dgm:spPr/>
      <dgm:t>
        <a:bodyPr/>
        <a:lstStyle/>
        <a:p>
          <a:endParaRPr lang="en-US"/>
        </a:p>
      </dgm:t>
    </dgm:pt>
    <dgm:pt modelId="{6E9FFFE5-88DD-405E-8891-73F95EAB3E04}" type="sibTrans" cxnId="{9D115B1A-FE4C-4F79-93DB-269B6D163082}">
      <dgm:prSet/>
      <dgm:spPr/>
      <dgm:t>
        <a:bodyPr/>
        <a:lstStyle/>
        <a:p>
          <a:endParaRPr lang="en-US"/>
        </a:p>
      </dgm:t>
    </dgm:pt>
    <dgm:pt modelId="{7E66383F-2E98-4393-8180-9B96FA7F5DB3}">
      <dgm:prSet/>
      <dgm:spPr/>
      <dgm:t>
        <a:bodyPr/>
        <a:lstStyle/>
        <a:p>
          <a:pPr algn="ctr"/>
          <a:r>
            <a:rPr lang="en-US" dirty="0"/>
            <a:t>Natural gas</a:t>
          </a:r>
        </a:p>
      </dgm:t>
    </dgm:pt>
    <dgm:pt modelId="{1F52F7E2-6210-4EB3-A53B-99CEE5D27170}" type="parTrans" cxnId="{0142179B-B4C9-48EF-91E2-FF32C32F78A0}">
      <dgm:prSet/>
      <dgm:spPr/>
      <dgm:t>
        <a:bodyPr/>
        <a:lstStyle/>
        <a:p>
          <a:endParaRPr lang="en-US"/>
        </a:p>
      </dgm:t>
    </dgm:pt>
    <dgm:pt modelId="{4F2E9F2B-A746-4548-8021-8A2AF058C158}" type="sibTrans" cxnId="{0142179B-B4C9-48EF-91E2-FF32C32F78A0}">
      <dgm:prSet/>
      <dgm:spPr/>
      <dgm:t>
        <a:bodyPr/>
        <a:lstStyle/>
        <a:p>
          <a:endParaRPr lang="en-US"/>
        </a:p>
      </dgm:t>
    </dgm:pt>
    <dgm:pt modelId="{E4A4AE09-F29E-49F3-B956-8C5D7748BE76}">
      <dgm:prSet/>
      <dgm:spPr/>
      <dgm:t>
        <a:bodyPr/>
        <a:lstStyle/>
        <a:p>
          <a:pPr algn="ctr"/>
          <a:r>
            <a:rPr lang="en-US" dirty="0"/>
            <a:t>Steam</a:t>
          </a:r>
        </a:p>
      </dgm:t>
    </dgm:pt>
    <dgm:pt modelId="{4340F3C2-3836-44C0-A10A-2062ED93B222}" type="parTrans" cxnId="{8EBE1859-0CCB-47E6-BE35-7B17F0256FE6}">
      <dgm:prSet/>
      <dgm:spPr/>
      <dgm:t>
        <a:bodyPr/>
        <a:lstStyle/>
        <a:p>
          <a:endParaRPr lang="en-US"/>
        </a:p>
      </dgm:t>
    </dgm:pt>
    <dgm:pt modelId="{1A18DE71-8DA4-42ED-A8BE-655CA72077E9}" type="sibTrans" cxnId="{8EBE1859-0CCB-47E6-BE35-7B17F0256FE6}">
      <dgm:prSet/>
      <dgm:spPr/>
      <dgm:t>
        <a:bodyPr/>
        <a:lstStyle/>
        <a:p>
          <a:endParaRPr lang="en-US"/>
        </a:p>
      </dgm:t>
    </dgm:pt>
    <dgm:pt modelId="{7F15FF21-33D6-4D22-A18D-2B5CB67E6DDC}">
      <dgm:prSet/>
      <dgm:spPr/>
      <dgm:t>
        <a:bodyPr/>
        <a:lstStyle/>
        <a:p>
          <a:pPr algn="ctr"/>
          <a:r>
            <a:rPr lang="en-US" dirty="0"/>
            <a:t>Telephone</a:t>
          </a:r>
        </a:p>
      </dgm:t>
    </dgm:pt>
    <dgm:pt modelId="{5420BB83-E600-495B-80E2-CFF0C4EFEC63}" type="parTrans" cxnId="{B3A971FD-5018-45D0-9980-B732EB0CB118}">
      <dgm:prSet/>
      <dgm:spPr/>
      <dgm:t>
        <a:bodyPr/>
        <a:lstStyle/>
        <a:p>
          <a:endParaRPr lang="en-US"/>
        </a:p>
      </dgm:t>
    </dgm:pt>
    <dgm:pt modelId="{F677C098-9DEF-4759-9959-BF5F8C6D43B3}" type="sibTrans" cxnId="{B3A971FD-5018-45D0-9980-B732EB0CB118}">
      <dgm:prSet/>
      <dgm:spPr/>
      <dgm:t>
        <a:bodyPr/>
        <a:lstStyle/>
        <a:p>
          <a:endParaRPr lang="en-US"/>
        </a:p>
      </dgm:t>
    </dgm:pt>
    <dgm:pt modelId="{D41E14CC-4752-450C-B1E5-130EB395689F}">
      <dgm:prSet/>
      <dgm:spPr/>
      <dgm:t>
        <a:bodyPr/>
        <a:lstStyle/>
        <a:p>
          <a:r>
            <a:rPr lang="en-US"/>
            <a:t>The utility tax rate is </a:t>
          </a:r>
          <a:r>
            <a:rPr lang="en-US" u="sng"/>
            <a:t>NOT</a:t>
          </a:r>
          <a:r>
            <a:rPr lang="en-US"/>
            <a:t> limited by state law for:</a:t>
          </a:r>
        </a:p>
      </dgm:t>
    </dgm:pt>
    <dgm:pt modelId="{2A83E31E-C653-4641-B3D7-BBAF9C20CB4B}" type="parTrans" cxnId="{04AEF7E8-759F-407A-BD32-F6D0E19E07BD}">
      <dgm:prSet/>
      <dgm:spPr/>
      <dgm:t>
        <a:bodyPr/>
        <a:lstStyle/>
        <a:p>
          <a:endParaRPr lang="en-US"/>
        </a:p>
      </dgm:t>
    </dgm:pt>
    <dgm:pt modelId="{75CBEE01-DBF4-4BC9-9227-19893FEB5010}" type="sibTrans" cxnId="{04AEF7E8-759F-407A-BD32-F6D0E19E07BD}">
      <dgm:prSet/>
      <dgm:spPr/>
      <dgm:t>
        <a:bodyPr/>
        <a:lstStyle/>
        <a:p>
          <a:endParaRPr lang="en-US"/>
        </a:p>
      </dgm:t>
    </dgm:pt>
    <dgm:pt modelId="{1074E8F2-5573-4AC7-A4DD-BDA350785C5C}">
      <dgm:prSet/>
      <dgm:spPr/>
      <dgm:t>
        <a:bodyPr/>
        <a:lstStyle/>
        <a:p>
          <a:pPr algn="ctr"/>
          <a:r>
            <a:rPr lang="en-US" dirty="0"/>
            <a:t>Sewer/Stormwater</a:t>
          </a:r>
        </a:p>
      </dgm:t>
    </dgm:pt>
    <dgm:pt modelId="{44AFAE68-CE2C-4CF6-8CF6-C52562895C2D}" type="parTrans" cxnId="{A4638C7B-22B4-427C-A2CC-8356AFC6E8B3}">
      <dgm:prSet/>
      <dgm:spPr/>
      <dgm:t>
        <a:bodyPr/>
        <a:lstStyle/>
        <a:p>
          <a:endParaRPr lang="en-US"/>
        </a:p>
      </dgm:t>
    </dgm:pt>
    <dgm:pt modelId="{75C558E0-6687-4AA4-BFD1-0EB2C6245417}" type="sibTrans" cxnId="{A4638C7B-22B4-427C-A2CC-8356AFC6E8B3}">
      <dgm:prSet/>
      <dgm:spPr/>
      <dgm:t>
        <a:bodyPr/>
        <a:lstStyle/>
        <a:p>
          <a:endParaRPr lang="en-US"/>
        </a:p>
      </dgm:t>
    </dgm:pt>
    <dgm:pt modelId="{26C7EA56-F0F9-44F2-BE6E-9FB7438CA40D}">
      <dgm:prSet/>
      <dgm:spPr/>
      <dgm:t>
        <a:bodyPr/>
        <a:lstStyle/>
        <a:p>
          <a:pPr algn="ctr"/>
          <a:r>
            <a:rPr lang="en-US" dirty="0"/>
            <a:t>Solid waste</a:t>
          </a:r>
        </a:p>
      </dgm:t>
    </dgm:pt>
    <dgm:pt modelId="{B359F3FC-EEFD-42BB-8CA1-97268E0C4BA8}" type="parTrans" cxnId="{DBEADF6A-0CB8-47ED-9659-A0E802373525}">
      <dgm:prSet/>
      <dgm:spPr/>
      <dgm:t>
        <a:bodyPr/>
        <a:lstStyle/>
        <a:p>
          <a:endParaRPr lang="en-US"/>
        </a:p>
      </dgm:t>
    </dgm:pt>
    <dgm:pt modelId="{301670A3-F48D-479E-9971-6904A0811737}" type="sibTrans" cxnId="{DBEADF6A-0CB8-47ED-9659-A0E802373525}">
      <dgm:prSet/>
      <dgm:spPr/>
      <dgm:t>
        <a:bodyPr/>
        <a:lstStyle/>
        <a:p>
          <a:endParaRPr lang="en-US"/>
        </a:p>
      </dgm:t>
    </dgm:pt>
    <dgm:pt modelId="{44697500-3D2F-4FEB-BA76-4E6B5F19A2B9}">
      <dgm:prSet/>
      <dgm:spPr/>
      <dgm:t>
        <a:bodyPr/>
        <a:lstStyle/>
        <a:p>
          <a:pPr algn="ctr"/>
          <a:r>
            <a:rPr lang="en-US" dirty="0"/>
            <a:t>Water</a:t>
          </a:r>
        </a:p>
      </dgm:t>
    </dgm:pt>
    <dgm:pt modelId="{0D7BC27D-8C82-4052-ADE9-793628B3FAD4}" type="parTrans" cxnId="{1A8671CF-473A-4653-8235-94180A8D9BD7}">
      <dgm:prSet/>
      <dgm:spPr/>
      <dgm:t>
        <a:bodyPr/>
        <a:lstStyle/>
        <a:p>
          <a:endParaRPr lang="en-US"/>
        </a:p>
      </dgm:t>
    </dgm:pt>
    <dgm:pt modelId="{EDF84F0C-659A-46D5-BB3F-CFE2CA5D1254}" type="sibTrans" cxnId="{1A8671CF-473A-4653-8235-94180A8D9BD7}">
      <dgm:prSet/>
      <dgm:spPr/>
      <dgm:t>
        <a:bodyPr/>
        <a:lstStyle/>
        <a:p>
          <a:endParaRPr lang="en-US"/>
        </a:p>
      </dgm:t>
    </dgm:pt>
    <dgm:pt modelId="{9482B4F2-4629-4A1B-BCD6-B84B5665227A}">
      <dgm:prSet/>
      <dgm:spPr/>
      <dgm:t>
        <a:bodyPr/>
        <a:lstStyle/>
        <a:p>
          <a:pPr algn="ctr"/>
          <a:r>
            <a:rPr lang="en-US" dirty="0"/>
            <a:t>Cable television         (cannot be discriminatory)</a:t>
          </a:r>
        </a:p>
      </dgm:t>
    </dgm:pt>
    <dgm:pt modelId="{3AFCA51C-354E-43CF-BC0D-D910439A7A8D}" type="parTrans" cxnId="{12A22089-27F4-478E-BDB1-4EF303B09AE6}">
      <dgm:prSet/>
      <dgm:spPr/>
      <dgm:t>
        <a:bodyPr/>
        <a:lstStyle/>
        <a:p>
          <a:endParaRPr lang="en-US"/>
        </a:p>
      </dgm:t>
    </dgm:pt>
    <dgm:pt modelId="{AF7BFB35-8E53-4260-8BFB-301CA1290A15}" type="sibTrans" cxnId="{12A22089-27F4-478E-BDB1-4EF303B09AE6}">
      <dgm:prSet/>
      <dgm:spPr/>
      <dgm:t>
        <a:bodyPr/>
        <a:lstStyle/>
        <a:p>
          <a:endParaRPr lang="en-US"/>
        </a:p>
      </dgm:t>
    </dgm:pt>
    <dgm:pt modelId="{973AEC5A-062F-47ED-80A0-399C335A94C8}" type="pres">
      <dgm:prSet presAssocID="{A022C1F0-B82E-4096-A012-03FA92828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2543E-5B47-4A2E-AF51-BF021B4B42C7}" type="pres">
      <dgm:prSet presAssocID="{B7616B9C-E0AC-43D0-90E3-764839E0B549}" presName="composite" presStyleCnt="0"/>
      <dgm:spPr/>
    </dgm:pt>
    <dgm:pt modelId="{F37460C5-E045-4070-93B1-CE791FB65F27}" type="pres">
      <dgm:prSet presAssocID="{B7616B9C-E0AC-43D0-90E3-764839E0B5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09B4-BFA9-484C-B31F-F7934DA1FD3E}" type="pres">
      <dgm:prSet presAssocID="{B7616B9C-E0AC-43D0-90E3-764839E0B5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35E7-A2CA-4647-93D0-7629BA6C1DDB}" type="pres">
      <dgm:prSet presAssocID="{6121DA5D-9DF9-463D-BE35-5983F2BBD1B1}" presName="space" presStyleCnt="0"/>
      <dgm:spPr/>
    </dgm:pt>
    <dgm:pt modelId="{0045B5C7-11C8-4C31-B3FB-863263300AAF}" type="pres">
      <dgm:prSet presAssocID="{D41E14CC-4752-450C-B1E5-130EB395689F}" presName="composite" presStyleCnt="0"/>
      <dgm:spPr/>
    </dgm:pt>
    <dgm:pt modelId="{DB311C6A-771A-420F-BC61-30E1B25755DD}" type="pres">
      <dgm:prSet presAssocID="{D41E14CC-4752-450C-B1E5-130EB395689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24C4B-6729-4BCC-908C-08909DCDBE67}" type="pres">
      <dgm:prSet presAssocID="{D41E14CC-4752-450C-B1E5-130EB39568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38C7B-22B4-427C-A2CC-8356AFC6E8B3}" srcId="{D41E14CC-4752-450C-B1E5-130EB395689F}" destId="{1074E8F2-5573-4AC7-A4DD-BDA350785C5C}" srcOrd="0" destOrd="0" parTransId="{44AFAE68-CE2C-4CF6-8CF6-C52562895C2D}" sibTransId="{75C558E0-6687-4AA4-BFD1-0EB2C6245417}"/>
    <dgm:cxn modelId="{B3A971FD-5018-45D0-9980-B732EB0CB118}" srcId="{B7616B9C-E0AC-43D0-90E3-764839E0B549}" destId="{7F15FF21-33D6-4D22-A18D-2B5CB67E6DDC}" srcOrd="3" destOrd="0" parTransId="{5420BB83-E600-495B-80E2-CFF0C4EFEC63}" sibTransId="{F677C098-9DEF-4759-9959-BF5F8C6D43B3}"/>
    <dgm:cxn modelId="{0F84110F-0777-49B4-9B2D-CD9DCE8D3D11}" type="presOf" srcId="{A022C1F0-B82E-4096-A012-03FA92828482}" destId="{973AEC5A-062F-47ED-80A0-399C335A94C8}" srcOrd="0" destOrd="0" presId="urn:microsoft.com/office/officeart/2005/8/layout/hList1"/>
    <dgm:cxn modelId="{DBEADF6A-0CB8-47ED-9659-A0E802373525}" srcId="{D41E14CC-4752-450C-B1E5-130EB395689F}" destId="{26C7EA56-F0F9-44F2-BE6E-9FB7438CA40D}" srcOrd="1" destOrd="0" parTransId="{B359F3FC-EEFD-42BB-8CA1-97268E0C4BA8}" sibTransId="{301670A3-F48D-479E-9971-6904A0811737}"/>
    <dgm:cxn modelId="{C35B5CB7-9606-4619-9D5D-76BEE473E1EE}" type="presOf" srcId="{E4A4AE09-F29E-49F3-B956-8C5D7748BE76}" destId="{CE7009B4-BFA9-484C-B31F-F7934DA1FD3E}" srcOrd="0" destOrd="2" presId="urn:microsoft.com/office/officeart/2005/8/layout/hList1"/>
    <dgm:cxn modelId="{1A8671CF-473A-4653-8235-94180A8D9BD7}" srcId="{D41E14CC-4752-450C-B1E5-130EB395689F}" destId="{44697500-3D2F-4FEB-BA76-4E6B5F19A2B9}" srcOrd="2" destOrd="0" parTransId="{0D7BC27D-8C82-4052-ADE9-793628B3FAD4}" sibTransId="{EDF84F0C-659A-46D5-BB3F-CFE2CA5D1254}"/>
    <dgm:cxn modelId="{8EBE1859-0CCB-47E6-BE35-7B17F0256FE6}" srcId="{B7616B9C-E0AC-43D0-90E3-764839E0B549}" destId="{E4A4AE09-F29E-49F3-B956-8C5D7748BE76}" srcOrd="2" destOrd="0" parTransId="{4340F3C2-3836-44C0-A10A-2062ED93B222}" sibTransId="{1A18DE71-8DA4-42ED-A8BE-655CA72077E9}"/>
    <dgm:cxn modelId="{A004EF20-7829-45B1-8ABA-8D6C770A04D2}" type="presOf" srcId="{7E66383F-2E98-4393-8180-9B96FA7F5DB3}" destId="{CE7009B4-BFA9-484C-B31F-F7934DA1FD3E}" srcOrd="0" destOrd="1" presId="urn:microsoft.com/office/officeart/2005/8/layout/hList1"/>
    <dgm:cxn modelId="{234547F2-7010-47FB-A3DF-BD0AEEE945D6}" type="presOf" srcId="{D41E14CC-4752-450C-B1E5-130EB395689F}" destId="{DB311C6A-771A-420F-BC61-30E1B25755DD}" srcOrd="0" destOrd="0" presId="urn:microsoft.com/office/officeart/2005/8/layout/hList1"/>
    <dgm:cxn modelId="{1FEF3D1F-A724-4413-9D0A-498DAEF5BFFA}" type="presOf" srcId="{44697500-3D2F-4FEB-BA76-4E6B5F19A2B9}" destId="{A4724C4B-6729-4BCC-908C-08909DCDBE67}" srcOrd="0" destOrd="2" presId="urn:microsoft.com/office/officeart/2005/8/layout/hList1"/>
    <dgm:cxn modelId="{04AEF7E8-759F-407A-BD32-F6D0E19E07BD}" srcId="{A022C1F0-B82E-4096-A012-03FA92828482}" destId="{D41E14CC-4752-450C-B1E5-130EB395689F}" srcOrd="1" destOrd="0" parTransId="{2A83E31E-C653-4641-B3D7-BBAF9C20CB4B}" sibTransId="{75CBEE01-DBF4-4BC9-9227-19893FEB5010}"/>
    <dgm:cxn modelId="{BC18AD08-1D3F-4843-97B2-78EDC2A8808A}" type="presOf" srcId="{B7616B9C-E0AC-43D0-90E3-764839E0B549}" destId="{F37460C5-E045-4070-93B1-CE791FB65F27}" srcOrd="0" destOrd="0" presId="urn:microsoft.com/office/officeart/2005/8/layout/hList1"/>
    <dgm:cxn modelId="{12A22089-27F4-478E-BDB1-4EF303B09AE6}" srcId="{D41E14CC-4752-450C-B1E5-130EB395689F}" destId="{9482B4F2-4629-4A1B-BCD6-B84B5665227A}" srcOrd="3" destOrd="0" parTransId="{3AFCA51C-354E-43CF-BC0D-D910439A7A8D}" sibTransId="{AF7BFB35-8E53-4260-8BFB-301CA1290A15}"/>
    <dgm:cxn modelId="{2AB14C0D-1270-4539-8B43-D63B491B9AFD}" type="presOf" srcId="{1074E8F2-5573-4AC7-A4DD-BDA350785C5C}" destId="{A4724C4B-6729-4BCC-908C-08909DCDBE67}" srcOrd="0" destOrd="0" presId="urn:microsoft.com/office/officeart/2005/8/layout/hList1"/>
    <dgm:cxn modelId="{0142179B-B4C9-48EF-91E2-FF32C32F78A0}" srcId="{B7616B9C-E0AC-43D0-90E3-764839E0B549}" destId="{7E66383F-2E98-4393-8180-9B96FA7F5DB3}" srcOrd="1" destOrd="0" parTransId="{1F52F7E2-6210-4EB3-A53B-99CEE5D27170}" sibTransId="{4F2E9F2B-A746-4548-8021-8A2AF058C158}"/>
    <dgm:cxn modelId="{D5E9E75F-D4D1-433C-9970-7B39C8B1205F}" type="presOf" srcId="{7F15FF21-33D6-4D22-A18D-2B5CB67E6DDC}" destId="{CE7009B4-BFA9-484C-B31F-F7934DA1FD3E}" srcOrd="0" destOrd="3" presId="urn:microsoft.com/office/officeart/2005/8/layout/hList1"/>
    <dgm:cxn modelId="{00ECF3AA-6AC3-4EC0-B723-E3AEA1E3ABE8}" type="presOf" srcId="{26C7EA56-F0F9-44F2-BE6E-9FB7438CA40D}" destId="{A4724C4B-6729-4BCC-908C-08909DCDBE67}" srcOrd="0" destOrd="1" presId="urn:microsoft.com/office/officeart/2005/8/layout/hList1"/>
    <dgm:cxn modelId="{99859925-4AB3-49EB-8DD5-051EB3DD498B}" srcId="{A022C1F0-B82E-4096-A012-03FA92828482}" destId="{B7616B9C-E0AC-43D0-90E3-764839E0B549}" srcOrd="0" destOrd="0" parTransId="{A018224A-6EF5-4B06-B2F2-FEDE49E7C899}" sibTransId="{6121DA5D-9DF9-463D-BE35-5983F2BBD1B1}"/>
    <dgm:cxn modelId="{9D115B1A-FE4C-4F79-93DB-269B6D163082}" srcId="{B7616B9C-E0AC-43D0-90E3-764839E0B549}" destId="{7E48065C-EE93-4FE0-AA8C-4565F0DB9511}" srcOrd="0" destOrd="0" parTransId="{3B600100-4C17-46DC-9C65-85A3A734C850}" sibTransId="{6E9FFFE5-88DD-405E-8891-73F95EAB3E04}"/>
    <dgm:cxn modelId="{2729F41B-7D5C-4C50-BB0B-DE17D311AD07}" type="presOf" srcId="{9482B4F2-4629-4A1B-BCD6-B84B5665227A}" destId="{A4724C4B-6729-4BCC-908C-08909DCDBE67}" srcOrd="0" destOrd="3" presId="urn:microsoft.com/office/officeart/2005/8/layout/hList1"/>
    <dgm:cxn modelId="{6E1298A0-22FC-483A-8923-0686217DBF15}" type="presOf" srcId="{7E48065C-EE93-4FE0-AA8C-4565F0DB9511}" destId="{CE7009B4-BFA9-484C-B31F-F7934DA1FD3E}" srcOrd="0" destOrd="0" presId="urn:microsoft.com/office/officeart/2005/8/layout/hList1"/>
    <dgm:cxn modelId="{CF57FBEB-1EAA-4CAF-AC20-72E8B8B2AB6B}" type="presParOf" srcId="{973AEC5A-062F-47ED-80A0-399C335A94C8}" destId="{CA42543E-5B47-4A2E-AF51-BF021B4B42C7}" srcOrd="0" destOrd="0" presId="urn:microsoft.com/office/officeart/2005/8/layout/hList1"/>
    <dgm:cxn modelId="{9F2EA23E-FEE3-4BAC-896F-9FD940D4EBE2}" type="presParOf" srcId="{CA42543E-5B47-4A2E-AF51-BF021B4B42C7}" destId="{F37460C5-E045-4070-93B1-CE791FB65F27}" srcOrd="0" destOrd="0" presId="urn:microsoft.com/office/officeart/2005/8/layout/hList1"/>
    <dgm:cxn modelId="{EE0076FB-CF77-4D41-B0B4-583A32D9EE83}" type="presParOf" srcId="{CA42543E-5B47-4A2E-AF51-BF021B4B42C7}" destId="{CE7009B4-BFA9-484C-B31F-F7934DA1FD3E}" srcOrd="1" destOrd="0" presId="urn:microsoft.com/office/officeart/2005/8/layout/hList1"/>
    <dgm:cxn modelId="{188AC815-72DD-43E9-98F0-47AA06F13160}" type="presParOf" srcId="{973AEC5A-062F-47ED-80A0-399C335A94C8}" destId="{5DC535E7-A2CA-4647-93D0-7629BA6C1DDB}" srcOrd="1" destOrd="0" presId="urn:microsoft.com/office/officeart/2005/8/layout/hList1"/>
    <dgm:cxn modelId="{3DC82B3D-1884-4FE3-8F82-6EA2A71AA64B}" type="presParOf" srcId="{973AEC5A-062F-47ED-80A0-399C335A94C8}" destId="{0045B5C7-11C8-4C31-B3FB-863263300AAF}" srcOrd="2" destOrd="0" presId="urn:microsoft.com/office/officeart/2005/8/layout/hList1"/>
    <dgm:cxn modelId="{3D92D5C4-E9D5-4108-B2EC-A72BDB7241FF}" type="presParOf" srcId="{0045B5C7-11C8-4C31-B3FB-863263300AAF}" destId="{DB311C6A-771A-420F-BC61-30E1B25755DD}" srcOrd="0" destOrd="0" presId="urn:microsoft.com/office/officeart/2005/8/layout/hList1"/>
    <dgm:cxn modelId="{8D87ECC6-843E-4C5C-848C-BD282E2D1BB5}" type="presParOf" srcId="{0045B5C7-11C8-4C31-B3FB-863263300AAF}" destId="{A4724C4B-6729-4BCC-908C-08909DCDB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4E70-8319-448A-85D9-E69957381F27}">
      <dsp:nvSpPr>
        <dsp:cNvPr id="0" name=""/>
        <dsp:cNvSpPr/>
      </dsp:nvSpPr>
      <dsp:spPr>
        <a:xfrm>
          <a:off x="0" y="14679"/>
          <a:ext cx="5314543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/>
            <a:t>Property Tax Banked Capacity</a:t>
          </a:r>
        </a:p>
      </dsp:txBody>
      <dsp:txXfrm>
        <a:off x="37467" y="52146"/>
        <a:ext cx="5239609" cy="692586"/>
      </dsp:txXfrm>
    </dsp:sp>
    <dsp:sp modelId="{625CA187-3E6E-43FF-BED3-278E60B32E64}">
      <dsp:nvSpPr>
        <dsp:cNvPr id="0" name=""/>
        <dsp:cNvSpPr/>
      </dsp:nvSpPr>
      <dsp:spPr>
        <a:xfrm>
          <a:off x="0" y="874359"/>
          <a:ext cx="5314543" cy="76752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/>
            <a:t>Levy Lid Lift</a:t>
          </a:r>
        </a:p>
      </dsp:txBody>
      <dsp:txXfrm>
        <a:off x="37467" y="911826"/>
        <a:ext cx="5239609" cy="692586"/>
      </dsp:txXfrm>
    </dsp:sp>
    <dsp:sp modelId="{F5D53733-6E56-4B66-8C97-E54E4C21F92B}">
      <dsp:nvSpPr>
        <dsp:cNvPr id="0" name=""/>
        <dsp:cNvSpPr/>
      </dsp:nvSpPr>
      <dsp:spPr>
        <a:xfrm>
          <a:off x="0" y="1734039"/>
          <a:ext cx="5314543" cy="76752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/>
            <a:t>Transportation Benefit District</a:t>
          </a:r>
        </a:p>
      </dsp:txBody>
      <dsp:txXfrm>
        <a:off x="37467" y="1771506"/>
        <a:ext cx="5239609" cy="692586"/>
      </dsp:txXfrm>
    </dsp:sp>
    <dsp:sp modelId="{6DC8ACAC-FCCB-4B77-AD53-82306CCA2948}">
      <dsp:nvSpPr>
        <dsp:cNvPr id="0" name=""/>
        <dsp:cNvSpPr/>
      </dsp:nvSpPr>
      <dsp:spPr>
        <a:xfrm>
          <a:off x="0" y="2593720"/>
          <a:ext cx="5314543" cy="7675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/>
            <a:t>Utility Taxes</a:t>
          </a:r>
        </a:p>
      </dsp:txBody>
      <dsp:txXfrm>
        <a:off x="37467" y="2631187"/>
        <a:ext cx="523960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7BB5-99AB-4943-A50A-3322E90B2F2D}">
      <dsp:nvSpPr>
        <dsp:cNvPr id="0" name=""/>
        <dsp:cNvSpPr/>
      </dsp:nvSpPr>
      <dsp:spPr>
        <a:xfrm>
          <a:off x="0" y="241498"/>
          <a:ext cx="6263640" cy="1629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An increase of 1% to the property tax levy would be about $136,000 annually.</a:t>
          </a:r>
        </a:p>
      </dsp:txBody>
      <dsp:txXfrm>
        <a:off x="79557" y="321055"/>
        <a:ext cx="6104526" cy="1470622"/>
      </dsp:txXfrm>
    </dsp:sp>
    <dsp:sp modelId="{E2465A20-609B-4BE1-8946-D03EFC845B42}">
      <dsp:nvSpPr>
        <dsp:cNvPr id="0" name=""/>
        <dsp:cNvSpPr/>
      </dsp:nvSpPr>
      <dsp:spPr>
        <a:xfrm>
          <a:off x="0" y="1937475"/>
          <a:ext cx="6263640" cy="162973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If the City were to receive voter approval for a levy lid lift, property taxes would increase by about $1.18 per year for every $100,000 of assessed value for every 1% increase in the levy.</a:t>
          </a:r>
        </a:p>
      </dsp:txBody>
      <dsp:txXfrm>
        <a:off x="79557" y="2017032"/>
        <a:ext cx="6104526" cy="1470622"/>
      </dsp:txXfrm>
    </dsp:sp>
    <dsp:sp modelId="{CA096690-C7DD-48FA-B955-DCD7D5EFD51A}">
      <dsp:nvSpPr>
        <dsp:cNvPr id="0" name=""/>
        <dsp:cNvSpPr/>
      </dsp:nvSpPr>
      <dsp:spPr>
        <a:xfrm>
          <a:off x="0" y="3633452"/>
          <a:ext cx="6263640" cy="162973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An increase of 59% would be required to raise an additional $8 million, and this would exceed legal limits on the property tax rate.</a:t>
          </a:r>
        </a:p>
      </dsp:txBody>
      <dsp:txXfrm>
        <a:off x="79557" y="3713009"/>
        <a:ext cx="6104526" cy="147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3882B-F2D1-4957-A96D-414525E6BC20}">
      <dsp:nvSpPr>
        <dsp:cNvPr id="0" name=""/>
        <dsp:cNvSpPr/>
      </dsp:nvSpPr>
      <dsp:spPr>
        <a:xfrm>
          <a:off x="1036413" y="1372"/>
          <a:ext cx="4020368" cy="24122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A transportation benefit district (TBD) is a separate legal entity.</a:t>
          </a:r>
        </a:p>
      </dsp:txBody>
      <dsp:txXfrm>
        <a:off x="1036413" y="1372"/>
        <a:ext cx="4020368" cy="2412221"/>
      </dsp:txXfrm>
    </dsp:sp>
    <dsp:sp modelId="{B9A35BBA-51D1-4C8E-9F60-7D616B682471}">
      <dsp:nvSpPr>
        <dsp:cNvPr id="0" name=""/>
        <dsp:cNvSpPr/>
      </dsp:nvSpPr>
      <dsp:spPr>
        <a:xfrm>
          <a:off x="5458818" y="1372"/>
          <a:ext cx="4020368" cy="241222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 TBD may be formed by a city or county by ordinance following a public hearing.</a:t>
          </a:r>
        </a:p>
      </dsp:txBody>
      <dsp:txXfrm>
        <a:off x="5458818" y="1372"/>
        <a:ext cx="4020368" cy="2412221"/>
      </dsp:txXfrm>
    </dsp:sp>
    <dsp:sp modelId="{80B6BA28-BFA6-490F-AFD9-BEAB3301E467}">
      <dsp:nvSpPr>
        <dsp:cNvPr id="0" name=""/>
        <dsp:cNvSpPr/>
      </dsp:nvSpPr>
      <dsp:spPr>
        <a:xfrm>
          <a:off x="2076442" y="2815630"/>
          <a:ext cx="6362715" cy="241222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 city or county may assume the powers of a TBD if it has the same boundaries.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Otherwise it must have a separate governing board pursuant to an interlocal agreement.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If the powers of the TBD are assumed, it ceases to be a separate legal entity.</a:t>
          </a:r>
        </a:p>
      </dsp:txBody>
      <dsp:txXfrm>
        <a:off x="2076442" y="2815630"/>
        <a:ext cx="6362715" cy="2412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4A0B3-E336-455F-A625-847B773252C5}">
      <dsp:nvSpPr>
        <dsp:cNvPr id="0" name=""/>
        <dsp:cNvSpPr/>
      </dsp:nvSpPr>
      <dsp:spPr>
        <a:xfrm>
          <a:off x="32484" y="1401014"/>
          <a:ext cx="2797246" cy="10366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Vehicle license fees of up to $50 may be imposed without a public vote; however, this is limited as follows:</a:t>
          </a:r>
        </a:p>
      </dsp:txBody>
      <dsp:txXfrm>
        <a:off x="32484" y="1401014"/>
        <a:ext cx="2797246" cy="1036636"/>
      </dsp:txXfrm>
    </dsp:sp>
    <dsp:sp modelId="{B55AFE0D-2438-486C-AA10-DE8A4D4F621B}">
      <dsp:nvSpPr>
        <dsp:cNvPr id="0" name=""/>
        <dsp:cNvSpPr/>
      </dsp:nvSpPr>
      <dsp:spPr>
        <a:xfrm>
          <a:off x="4441" y="2437651"/>
          <a:ext cx="2853331" cy="25473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Up to $20 vehicle license fee allowed from 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Up to $40 vehicle license fee allowed if a $20 fee has been in effect for at least 24 months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Up to $50 vehicle license fee allowed if a $40 fee has been in effect for at least 24 months</a:t>
          </a:r>
        </a:p>
      </dsp:txBody>
      <dsp:txXfrm>
        <a:off x="4441" y="2437651"/>
        <a:ext cx="2853331" cy="2547360"/>
      </dsp:txXfrm>
    </dsp:sp>
    <dsp:sp modelId="{4E15517D-0103-4C41-B828-3E62C448C34D}">
      <dsp:nvSpPr>
        <dsp:cNvPr id="0" name=""/>
        <dsp:cNvSpPr/>
      </dsp:nvSpPr>
      <dsp:spPr>
        <a:xfrm>
          <a:off x="3249387" y="2671541"/>
          <a:ext cx="2797246" cy="10366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Vehicle License fees of up to $100 may be imposed if approved by a simple majority of voters.</a:t>
          </a:r>
        </a:p>
      </dsp:txBody>
      <dsp:txXfrm>
        <a:off x="3249387" y="2671541"/>
        <a:ext cx="2797246" cy="1036636"/>
      </dsp:txXfrm>
    </dsp:sp>
    <dsp:sp modelId="{94931C87-6D91-4A46-BB0E-C63EDD19FD6E}">
      <dsp:nvSpPr>
        <dsp:cNvPr id="0" name=""/>
        <dsp:cNvSpPr/>
      </dsp:nvSpPr>
      <dsp:spPr>
        <a:xfrm>
          <a:off x="3249387" y="3713680"/>
          <a:ext cx="2797246" cy="8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DF65F-DAF1-477D-85F4-8AF2DFDBEED4}">
      <dsp:nvSpPr>
        <dsp:cNvPr id="0" name=""/>
        <dsp:cNvSpPr/>
      </dsp:nvSpPr>
      <dsp:spPr>
        <a:xfrm>
          <a:off x="6438248" y="1401014"/>
          <a:ext cx="2797246" cy="10366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Estimated annual revenues from vehicle license fees are as follows:</a:t>
          </a:r>
        </a:p>
      </dsp:txBody>
      <dsp:txXfrm>
        <a:off x="6438248" y="1401014"/>
        <a:ext cx="2797246" cy="1036636"/>
      </dsp:txXfrm>
    </dsp:sp>
    <dsp:sp modelId="{B2DF775A-D1F2-4815-8D69-231301E4B580}">
      <dsp:nvSpPr>
        <dsp:cNvPr id="0" name=""/>
        <dsp:cNvSpPr/>
      </dsp:nvSpPr>
      <dsp:spPr>
        <a:xfrm>
          <a:off x="6438248" y="2437651"/>
          <a:ext cx="2797246" cy="25473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$1.4 million at $20 fee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$2.9 million at $40 fee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$3.6 million at $50 fee</a:t>
          </a:r>
        </a:p>
      </dsp:txBody>
      <dsp:txXfrm>
        <a:off x="6438248" y="2437651"/>
        <a:ext cx="2797246" cy="2547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460C5-E045-4070-93B1-CE791FB65F27}">
      <dsp:nvSpPr>
        <dsp:cNvPr id="0" name=""/>
        <dsp:cNvSpPr/>
      </dsp:nvSpPr>
      <dsp:spPr>
        <a:xfrm>
          <a:off x="51" y="47588"/>
          <a:ext cx="4913783" cy="1518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The utility tax rate is limited by state law to 6% (without voter approval) for:</a:t>
          </a:r>
        </a:p>
      </dsp:txBody>
      <dsp:txXfrm>
        <a:off x="51" y="47588"/>
        <a:ext cx="4913783" cy="1518023"/>
      </dsp:txXfrm>
    </dsp:sp>
    <dsp:sp modelId="{CE7009B4-BFA9-484C-B31F-F7934DA1FD3E}">
      <dsp:nvSpPr>
        <dsp:cNvPr id="0" name=""/>
        <dsp:cNvSpPr/>
      </dsp:nvSpPr>
      <dsp:spPr>
        <a:xfrm>
          <a:off x="51" y="1565612"/>
          <a:ext cx="4913783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Electricity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Natural gas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Steam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Telephone</a:t>
          </a:r>
        </a:p>
      </dsp:txBody>
      <dsp:txXfrm>
        <a:off x="51" y="1565612"/>
        <a:ext cx="4913783" cy="2738137"/>
      </dsp:txXfrm>
    </dsp:sp>
    <dsp:sp modelId="{DB311C6A-771A-420F-BC61-30E1B25755DD}">
      <dsp:nvSpPr>
        <dsp:cNvPr id="0" name=""/>
        <dsp:cNvSpPr/>
      </dsp:nvSpPr>
      <dsp:spPr>
        <a:xfrm>
          <a:off x="5601764" y="47588"/>
          <a:ext cx="4913783" cy="1518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The utility tax rate is </a:t>
          </a:r>
          <a:r>
            <a:rPr lang="en-US" sz="3000" u="sng" kern="1200"/>
            <a:t>NOT</a:t>
          </a:r>
          <a:r>
            <a:rPr lang="en-US" sz="3000" kern="1200"/>
            <a:t> limited by state law for:</a:t>
          </a:r>
        </a:p>
      </dsp:txBody>
      <dsp:txXfrm>
        <a:off x="5601764" y="47588"/>
        <a:ext cx="4913783" cy="1518023"/>
      </dsp:txXfrm>
    </dsp:sp>
    <dsp:sp modelId="{A4724C4B-6729-4BCC-908C-08909DCDBE67}">
      <dsp:nvSpPr>
        <dsp:cNvPr id="0" name=""/>
        <dsp:cNvSpPr/>
      </dsp:nvSpPr>
      <dsp:spPr>
        <a:xfrm>
          <a:off x="5601764" y="1565612"/>
          <a:ext cx="4913783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Sewer/Stormwater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Solid waste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Water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Cable television         (cannot be discriminatory)</a:t>
          </a:r>
        </a:p>
      </dsp:txBody>
      <dsp:txXfrm>
        <a:off x="5601764" y="1565612"/>
        <a:ext cx="4913783" cy="2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8E4A-DACA-4803-8712-5970E4E4F00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14E49-D579-4030-8FF0-AB7F335CE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0750">
              <a:spcBef>
                <a:spcPct val="40000"/>
              </a:spcBef>
              <a:spcAft>
                <a:spcPct val="20000"/>
              </a:spcAft>
              <a:buFont typeface="Times New Roman" panose="02020603050405020304" pitchFamily="18" charset="0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875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613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8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12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4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00">
                <a:latin typeface="Arial" panose="020B0604020202020204" pitchFamily="34" charset="0"/>
              </a:rPr>
              <a:t>Precast Concrete Pavements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0750">
              <a:spcBef>
                <a:spcPct val="40000"/>
              </a:spcBef>
              <a:spcAft>
                <a:spcPct val="20000"/>
              </a:spcAft>
              <a:buFont typeface="Times New Roman" panose="02020603050405020304" pitchFamily="18" charset="0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875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613" indent="-217488" defTabSz="92075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8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12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413" indent="-217488" defTabSz="920750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fld id="{7953F3DC-D32B-4677-AA06-9E360F5C37C9}" type="slidenum">
              <a:rPr lang="en-US" altLang="en-US" sz="1300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369" y="3329222"/>
            <a:ext cx="6821664" cy="3154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2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0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E5D3-6FD4-4E54-9B68-FD278883A00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8E42-0E8D-4526-AE64-4C78CF5F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dreamstime.com/stock-photography-funding-fund-raising-road-sign-charity-money-donation-non-profit-organisation-image3103128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analysis.com/revenue-vs-incom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shamdems.org/crossfiling_or_why_the_straight_democratic_ballot_in_november_will_have_republicans_on_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enuearchitects.com/blog/2017/01/27/ama-boston-actionable-marketing-metrics-recap/revenuemetric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car-registration" TargetMode="External"/><Relationship Id="rId7" Type="http://schemas.openxmlformats.org/officeDocument/2006/relationships/hyperlink" Target="https://newstodaynet.com/index.php/2018/11/19/property-tax-hike-up-to-18-fold-worries-chennai-residen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fool.com/taxes/2014/08/16/the-5-states-with-no-sales-tax.aspx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istockphoto.com/illustrations/car-registration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zacc.com/sales-tax-updat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tribune.org/2014/04/09/propert-tax-industry-sheds-light-lack-state-opt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ep.edu/graduate/funding/external-funding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govguide.com/topics/public-servic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kanevalley.org/StreetsCommittee" TargetMode="External"/><Relationship Id="rId7" Type="http://schemas.openxmlformats.org/officeDocument/2006/relationships/hyperlink" Target="https://en.wikipedia.org/wiki/Spokane_Valley,_Washingt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hyperlink" Target="mailto:StreetSolutions@SpokaneValley.org" TargetMode="External"/><Relationship Id="rId4" Type="http://schemas.openxmlformats.org/officeDocument/2006/relationships/hyperlink" Target="mailto:Ajackson@SpokaneValley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mphonyretailai.com/solutions/revenue-growth-manage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tribune.org/2014/04/09/propert-tax-industry-sheds-light-lack-state-opt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ctorytaxlaw.com/tax-relief-attorney-los-angel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C50336-C382-4B3E-AB26-ABD5AA695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0" r="7296" b="3"/>
          <a:stretch/>
        </p:blipFill>
        <p:spPr>
          <a:xfrm>
            <a:off x="20" y="4"/>
            <a:ext cx="4067476" cy="3428311"/>
          </a:xfrm>
          <a:prstGeom prst="rect">
            <a:avLst/>
          </a:prstGeom>
        </p:spPr>
      </p:pic>
      <p:pic>
        <p:nvPicPr>
          <p:cNvPr id="5" name="Picture 4" descr="A picture containing text, outdoor, sign, cloudy&#10;&#10;Description automatically generated">
            <a:extLst>
              <a:ext uri="{FF2B5EF4-FFF2-40B4-BE49-F238E27FC236}">
                <a16:creationId xmlns:a16="http://schemas.microsoft.com/office/drawing/2014/main" id="{D3E91199-625F-436D-9D4A-41D56A9B0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3" b="1671"/>
          <a:stretch/>
        </p:blipFill>
        <p:spPr>
          <a:xfrm>
            <a:off x="20" y="3428311"/>
            <a:ext cx="4067476" cy="3429689"/>
          </a:xfrm>
          <a:prstGeom prst="rect">
            <a:avLst/>
          </a:prstGeom>
        </p:spPr>
      </p:pic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77769B58-418E-4811-90BB-F5854D3CF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429000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E42139-0150-4CF4-AC6D-AA1FCC63B7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5508"/>
          <a:stretch/>
        </p:blipFill>
        <p:spPr>
          <a:xfrm>
            <a:off x="4067496" y="-4"/>
            <a:ext cx="813662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5088" y="3787533"/>
            <a:ext cx="6778751" cy="1412929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Video #5: Pavement Management Program Funding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821" y="5446617"/>
            <a:ext cx="6465286" cy="554134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A9CB65"/>
                </a:solidFill>
              </a:rPr>
              <a:t>Streets Sustainability Committee</a:t>
            </a:r>
          </a:p>
        </p:txBody>
      </p:sp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6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650" y="1783959"/>
            <a:ext cx="48577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i="1" dirty="0"/>
              <a:t>What is a levy lid lift? </a:t>
            </a:r>
            <a:br>
              <a:rPr lang="en-US" sz="3800" i="1" dirty="0"/>
            </a:br>
            <a:r>
              <a:rPr lang="en-US" sz="3800" i="1" dirty="0"/>
              <a:t>How would it increase revenues?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EA038D6-4C6F-48E9-83D2-850E3C665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5304" r="1089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393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43" y="524368"/>
            <a:ext cx="5323715" cy="785309"/>
          </a:xfrm>
        </p:spPr>
        <p:txBody>
          <a:bodyPr anchor="b">
            <a:normAutofit/>
          </a:bodyPr>
          <a:lstStyle/>
          <a:p>
            <a:r>
              <a:rPr lang="en-US" sz="4000" dirty="0"/>
              <a:t>Levy Lid 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43" y="1631368"/>
            <a:ext cx="6342157" cy="4904941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A levy lid lift is voter approval to increase the jurisdiction’s property tax levy by greater than the 1% limitation.</a:t>
            </a:r>
          </a:p>
          <a:p>
            <a:endParaRPr lang="en-US" dirty="0"/>
          </a:p>
          <a:p>
            <a:r>
              <a:rPr lang="en-US" dirty="0"/>
              <a:t>The ballot measure for a levy lid lift requires a simple majority of voters to pass.</a:t>
            </a:r>
          </a:p>
          <a:p>
            <a:endParaRPr lang="en-US" dirty="0"/>
          </a:p>
          <a:p>
            <a:r>
              <a:rPr lang="en-US" dirty="0"/>
              <a:t>Banked capacity likely must be used prior to using a levy lid lift.</a:t>
            </a:r>
          </a:p>
          <a:p>
            <a:endParaRPr lang="en-US" dirty="0"/>
          </a:p>
          <a:p>
            <a:r>
              <a:rPr lang="en-US" dirty="0"/>
              <a:t>A levy lid lift may be for a restricted period and/or restricted purpose depending on how the ballot measure is stated.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CF6ED83-AD35-48D4-A746-88CD3B7D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</a:rPr>
              <a:t>Revenue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1380C8-2F28-43DB-910C-8B5265E19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312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3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i="1" dirty="0"/>
              <a:t>What is a Transportation Benefit District? </a:t>
            </a:r>
            <a:br>
              <a:rPr lang="en-US" sz="3800" i="1" dirty="0"/>
            </a:br>
            <a:r>
              <a:rPr lang="en-US" sz="3800" i="1" dirty="0"/>
              <a:t/>
            </a:r>
            <a:br>
              <a:rPr lang="en-US" sz="3800" i="1" dirty="0"/>
            </a:br>
            <a:r>
              <a:rPr lang="en-US" sz="3800" i="1" dirty="0"/>
              <a:t>What revenues are allowed with it?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F29467C2-2E9B-4B11-81E6-9191113E4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176" r="2594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668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0652FC-6AD0-47F0-BA7E-8584FE53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015" b="3973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93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 Benefit District 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77F68C-70F9-44C3-BC56-8F5A13145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65743"/>
              </p:ext>
            </p:extLst>
          </p:nvPr>
        </p:nvGraphicFramePr>
        <p:xfrm>
          <a:off x="838200" y="1438274"/>
          <a:ext cx="105156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90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5">
                <a:lumMod val="20000"/>
                <a:lumOff val="80000"/>
              </a:schemeClr>
            </a:gs>
            <a:gs pos="7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5" y="629266"/>
            <a:ext cx="7487793" cy="16766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Transportation Benefit </a:t>
            </a:r>
            <a:br>
              <a:rPr lang="en-US" dirty="0"/>
            </a:br>
            <a:r>
              <a:rPr lang="en-US" dirty="0"/>
              <a:t>District Funding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88DA1F7-243F-4238-B2E5-D9BC0A53C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rgbClr val="246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A7FC5E3B-10AB-47E5-A8FC-14E8B42CE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131819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icon&#10;&#10;Description automatically generated">
            <a:extLst>
              <a:ext uri="{FF2B5EF4-FFF2-40B4-BE49-F238E27FC236}">
                <a16:creationId xmlns:a16="http://schemas.microsoft.com/office/drawing/2014/main" id="{342D5D68-3DD8-4B8A-B7F8-128791500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46155" y="803049"/>
            <a:ext cx="1635351" cy="16353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7036643-25DA-455B-A814-20B835A03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69663" y="2558128"/>
            <a:ext cx="2388335" cy="159421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0C76B6F-FAD7-495A-8650-BA5DF187FC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04672" y="4398199"/>
            <a:ext cx="2518317" cy="141655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7" y="2438400"/>
            <a:ext cx="6903721" cy="3785419"/>
          </a:xfrm>
        </p:spPr>
        <p:txBody>
          <a:bodyPr>
            <a:normAutofit/>
          </a:bodyPr>
          <a:lstStyle/>
          <a:p>
            <a:r>
              <a:rPr lang="en-US" sz="2000" dirty="0"/>
              <a:t>Revenues collected by a TBD may be used for transportation improvements included in local, regional, or state transportation plans.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Construction, maintenance, and operation costs are eligible.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Primary funding sources for a TBD include:</a:t>
            </a:r>
          </a:p>
          <a:p>
            <a:pPr lvl="1"/>
            <a:r>
              <a:rPr lang="en-US" sz="2000" dirty="0"/>
              <a:t>Vehicle License Fees </a:t>
            </a:r>
          </a:p>
          <a:p>
            <a:pPr lvl="1"/>
            <a:r>
              <a:rPr lang="en-US" sz="2000" dirty="0"/>
              <a:t>Sales Taxes</a:t>
            </a:r>
          </a:p>
          <a:p>
            <a:pPr lvl="1"/>
            <a:r>
              <a:rPr lang="en-US" sz="2000" dirty="0"/>
              <a:t>Property Taxes</a:t>
            </a:r>
          </a:p>
        </p:txBody>
      </p:sp>
    </p:spTree>
    <p:extLst>
      <p:ext uri="{BB962C8B-B14F-4D97-AF65-F5344CB8AC3E}">
        <p14:creationId xmlns:p14="http://schemas.microsoft.com/office/powerpoint/2010/main" val="28695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980" y="235987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Vehicle License Fees</a:t>
            </a:r>
          </a:p>
        </p:txBody>
      </p:sp>
      <p:pic>
        <p:nvPicPr>
          <p:cNvPr id="4" name="Picture 3" descr="Text, icon&#10;&#10;Description automatically generated">
            <a:extLst>
              <a:ext uri="{FF2B5EF4-FFF2-40B4-BE49-F238E27FC236}">
                <a16:creationId xmlns:a16="http://schemas.microsoft.com/office/drawing/2014/main" id="{16A1B4A0-4C9E-4420-81A3-C94976669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057" r="14289"/>
          <a:stretch/>
        </p:blipFill>
        <p:spPr>
          <a:xfrm>
            <a:off x="6226976" y="4312595"/>
            <a:ext cx="1288500" cy="1904543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DA7117-C118-4265-8721-0458DE978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72836"/>
              </p:ext>
            </p:extLst>
          </p:nvPr>
        </p:nvGraphicFramePr>
        <p:xfrm>
          <a:off x="2345044" y="235987"/>
          <a:ext cx="9239937" cy="638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327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3" y="860719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Sales and Use Tax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8F192F-7A02-44BB-BCBC-8B4929C19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889" r="2593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656" y="2809144"/>
            <a:ext cx="6896344" cy="3279042"/>
          </a:xfrm>
        </p:spPr>
        <p:txBody>
          <a:bodyPr anchor="t">
            <a:normAutofit/>
          </a:bodyPr>
          <a:lstStyle/>
          <a:p>
            <a:r>
              <a:rPr lang="en-US" sz="2000" dirty="0"/>
              <a:t>A TBD may impose a sales and use tax of up to 0.2% for up to 10 years (except to pay for debt service).</a:t>
            </a:r>
          </a:p>
          <a:p>
            <a:pPr lvl="1"/>
            <a:r>
              <a:rPr lang="en-US" sz="2000" dirty="0"/>
              <a:t>This tax must be approved by a majority of voters.</a:t>
            </a:r>
          </a:p>
          <a:p>
            <a:pPr lvl="1"/>
            <a:r>
              <a:rPr lang="en-US" sz="2000" dirty="0"/>
              <a:t>The tax is in addition to any other taxes authorized by law.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estimated annual revenue from a 0.2% sales and use tax is $5.9 million (based on 2020 gross sales within the City).</a:t>
            </a:r>
          </a:p>
          <a:p>
            <a:pPr lvl="1"/>
            <a:r>
              <a:rPr lang="en-US" sz="2000" dirty="0"/>
              <a:t>Estimate would be $3.3 million at the City’s historic low for sales tax collections (2010).</a:t>
            </a:r>
          </a:p>
        </p:txBody>
      </p:sp>
    </p:spTree>
    <p:extLst>
      <p:ext uri="{BB962C8B-B14F-4D97-AF65-F5344CB8AC3E}">
        <p14:creationId xmlns:p14="http://schemas.microsoft.com/office/powerpoint/2010/main" val="34552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Excess Property Taxes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993603E-DB0B-4675-A426-6EE28A7B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352" r="6130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701" y="2057082"/>
            <a:ext cx="6143624" cy="462946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 TBD may levy a property tax in excess of the one percent limitation for a one-year period whenever authorized by the voters of the district.</a:t>
            </a:r>
          </a:p>
          <a:p>
            <a:r>
              <a:rPr lang="en-US" sz="2000" dirty="0"/>
              <a:t>A TBD may pay for the retirement of voter-approved general obligation bonds, issued for capital purposes only, by levying bond retirement property tax levies in excess of the one percent limitation whenever authorized by voters of the district.</a:t>
            </a:r>
          </a:p>
          <a:p>
            <a:r>
              <a:rPr lang="en-US" sz="2000" dirty="0"/>
              <a:t>An increase of 1% to the property tax levy would be about $127,000 annually.</a:t>
            </a:r>
          </a:p>
          <a:p>
            <a:r>
              <a:rPr lang="en-US" sz="2000" dirty="0"/>
              <a:t>If the City were to receive voter for an excess levy, property taxes would increase by about $1.10 per year for every $100,000 of assessed value for every 1% increase in the levy.</a:t>
            </a:r>
          </a:p>
        </p:txBody>
      </p:sp>
    </p:spTree>
    <p:extLst>
      <p:ext uri="{BB962C8B-B14F-4D97-AF65-F5344CB8AC3E}">
        <p14:creationId xmlns:p14="http://schemas.microsoft.com/office/powerpoint/2010/main" val="19015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TBD Comparison to Other Municipalities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068566"/>
            <a:ext cx="6579910" cy="2830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63" y="516804"/>
            <a:ext cx="4180812" cy="5798271"/>
          </a:xfrm>
        </p:spPr>
        <p:txBody>
          <a:bodyPr anchor="ctr">
            <a:normAutofit/>
          </a:bodyPr>
          <a:lstStyle/>
          <a:p>
            <a:pPr algn="ctr"/>
            <a:r>
              <a:rPr lang="en-US" sz="1900" dirty="0">
                <a:solidFill>
                  <a:srgbClr val="FFFFFF"/>
                </a:solidFill>
              </a:rPr>
              <a:t>Over 100 TBDs have formed throughout Washington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Only five have multiple funding sources (vehicle license fees and sales tax)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Only nine have vehicle license fees above $20, and none are above $40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Per MRSC, the only TBD to have successfully passed a voted vehicle license fee is the Seattle TBD.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However, there are a number of cities that have successfully passed the voted 0.2% sales tax.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9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i="1" dirty="0"/>
              <a:t>Why are we talking about </a:t>
            </a:r>
            <a:br>
              <a:rPr lang="en-US" sz="5000" i="1" dirty="0"/>
            </a:br>
            <a:r>
              <a:rPr lang="en-US" sz="5000" i="1" dirty="0"/>
              <a:t>funding options?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DF93D2B-2353-4EF6-9C5B-01C3E12A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27" r="2827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819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160" y="4376508"/>
            <a:ext cx="9623404" cy="1257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utility taxes &amp; </a:t>
            </a:r>
            <a:b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much would be available from revenues?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2555B16-BE1D-4C33-A27C-FF0671B6C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B4D90C-BB35-49B0-9D51-98B6D6A2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65855" y="891540"/>
            <a:ext cx="8411328" cy="321733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7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i="1" dirty="0"/>
              <a:t>What are utility taxes?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Utility taxes are a form of business and occupation tax on the income of utilities operating in the City.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There are no statutory limitations on the use of utility tax revenues.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changes in the tax rate cannot take effect until the end of 60 days after the enactment of an ordinance by the City.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42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8000">
              <a:schemeClr val="accent5">
                <a:lumMod val="20000"/>
                <a:lumOff val="80000"/>
              </a:schemeClr>
            </a:gs>
            <a:gs pos="78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Which utilities may be taxed?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42BC091-12E7-4106-8384-529938ED1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19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02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Estimated Utility Tax Revenues</a:t>
            </a:r>
          </a:p>
        </p:txBody>
      </p:sp>
      <p:cxnSp>
        <p:nvCxnSpPr>
          <p:cNvPr id="37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54345"/>
            <a:ext cx="11496821" cy="31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Utility Tax Impact to Average Residential Customer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81192"/>
            <a:ext cx="11496821" cy="32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2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Utility Tax Comparison to Other Municipalities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73" y="669110"/>
            <a:ext cx="10977496" cy="31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8000">
              <a:schemeClr val="accent5">
                <a:lumMod val="20000"/>
                <a:lumOff val="80000"/>
              </a:schemeClr>
            </a:gs>
            <a:gs pos="78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011238"/>
            <a:ext cx="3945291" cy="827361"/>
          </a:xfrm>
        </p:spPr>
        <p:txBody>
          <a:bodyPr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Key Considerations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3247283"/>
            <a:ext cx="3705225" cy="22286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City has several options for raising additional revenues to support the Pavement Management Program.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058" y="1761607"/>
            <a:ext cx="7288217" cy="36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black">
          <a:xfrm>
            <a:off x="1604963" y="5791200"/>
            <a:ext cx="90630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-"/>
              <a:defRPr sz="28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120000"/>
              <a:buFontTx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120000"/>
              <a:buFontTx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66DBA47-DA70-41AD-8E1F-0742BFE35FCC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12192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Streets Sustainability Committee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CB2E480F-8B24-4A22-9B83-9CCDA59B3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11734800" cy="37338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altLang="en-US" sz="4000" dirty="0">
                <a:solidFill>
                  <a:srgbClr val="000000"/>
                </a:solidFill>
              </a:rPr>
              <a:t>For more information:</a:t>
            </a:r>
          </a:p>
          <a:p>
            <a:pPr algn="ctr">
              <a:spcAft>
                <a:spcPts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2800" dirty="0">
                <a:solidFill>
                  <a:srgbClr val="000000"/>
                </a:solidFill>
                <a:hlinkClick r:id="rId3"/>
              </a:rPr>
              <a:t>https://www.spokanevalley.org/StreetsCommittee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endParaRPr lang="en-US" altLang="en-US" sz="18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Adam Jackson, Pavement Management Program Coordinator</a:t>
            </a: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509-720-5024</a:t>
            </a: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hlinkClick r:id="rId4"/>
              </a:rPr>
              <a:t>Ajackson@SpokaneValley.org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hlinkClick r:id="rId5"/>
              </a:rPr>
              <a:t>StreetSolutions@SpokaneValley.org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AF7AACF-BB6C-4F76-AC94-788F39CA1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195245" y="1938585"/>
            <a:ext cx="1882472" cy="9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46C19C-4244-4F60-A8FA-A5449FB2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962632"/>
            <a:ext cx="6579910" cy="28210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Summary of Video #4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0" y="485775"/>
            <a:ext cx="4057649" cy="5905398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Pavement Management Program is accounted for in three separate Funds, or buckets of distinct revenues and expenditures.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The Preservation portion of the Program is accounted for in the Street Capital Projects Fund #303 and the Pavement Preservation Fund #311.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The Maintenance portion of the Program is accounted for in the Street O&amp;M Fund #101.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Collectively in these three funds, there is a </a:t>
            </a:r>
            <a:r>
              <a:rPr lang="en-US" sz="2000" dirty="0">
                <a:solidFill>
                  <a:srgbClr val="FF0000"/>
                </a:solidFill>
              </a:rPr>
              <a:t>funding shortfall of $8 million</a:t>
            </a:r>
            <a:r>
              <a:rPr lang="en-US" sz="2000" dirty="0">
                <a:solidFill>
                  <a:srgbClr val="FFFFFF"/>
                </a:solidFill>
              </a:rPr>
              <a:t> in order to keep the City’s streets at their current condition.</a:t>
            </a:r>
          </a:p>
        </p:txBody>
      </p:sp>
    </p:spTree>
    <p:extLst>
      <p:ext uri="{BB962C8B-B14F-4D97-AF65-F5344CB8AC3E}">
        <p14:creationId xmlns:p14="http://schemas.microsoft.com/office/powerpoint/2010/main" val="2647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84" y="2429310"/>
            <a:ext cx="4224528" cy="2688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options does the City have to raise additional revenues?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7E9F68-4C6B-44CF-905B-98EC49DD3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991" y="0"/>
            <a:ext cx="6578009" cy="6858000"/>
          </a:xfrm>
          <a:custGeom>
            <a:avLst/>
            <a:gdLst>
              <a:gd name="connsiteX0" fmla="*/ 73610 w 6578009"/>
              <a:gd name="connsiteY0" fmla="*/ 0 h 6858000"/>
              <a:gd name="connsiteX1" fmla="*/ 6578009 w 6578009"/>
              <a:gd name="connsiteY1" fmla="*/ 0 h 6858000"/>
              <a:gd name="connsiteX2" fmla="*/ 6578009 w 6578009"/>
              <a:gd name="connsiteY2" fmla="*/ 6858000 h 6858000"/>
              <a:gd name="connsiteX3" fmla="*/ 2947297 w 6578009"/>
              <a:gd name="connsiteY3" fmla="*/ 6858000 h 6858000"/>
              <a:gd name="connsiteX4" fmla="*/ 2740229 w 6578009"/>
              <a:gd name="connsiteY4" fmla="*/ 6703632 h 6858000"/>
              <a:gd name="connsiteX5" fmla="*/ 0 w 6578009"/>
              <a:gd name="connsiteY5" fmla="*/ 1026053 h 6858000"/>
              <a:gd name="connsiteX6" fmla="*/ 37438 w 6578009"/>
              <a:gd name="connsiteY6" fmla="*/ 284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009" h="6858000">
                <a:moveTo>
                  <a:pt x="73610" y="0"/>
                </a:moveTo>
                <a:lnTo>
                  <a:pt x="6578009" y="0"/>
                </a:lnTo>
                <a:lnTo>
                  <a:pt x="6578009" y="6858000"/>
                </a:lnTo>
                <a:lnTo>
                  <a:pt x="2947297" y="6858000"/>
                </a:lnTo>
                <a:lnTo>
                  <a:pt x="2740229" y="6703632"/>
                </a:lnTo>
                <a:cubicBezTo>
                  <a:pt x="1070445" y="5375192"/>
                  <a:pt x="0" y="3325631"/>
                  <a:pt x="0" y="1026053"/>
                </a:cubicBezTo>
                <a:cubicBezTo>
                  <a:pt x="0" y="775760"/>
                  <a:pt x="12683" y="528427"/>
                  <a:pt x="37438" y="28466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63C26DC-8AFA-4023-B207-F7664781D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2376" y="0"/>
            <a:ext cx="6419624" cy="6858000"/>
          </a:xfrm>
          <a:custGeom>
            <a:avLst/>
            <a:gdLst>
              <a:gd name="connsiteX0" fmla="*/ 6344630 w 6419624"/>
              <a:gd name="connsiteY0" fmla="*/ 0 h 6858000"/>
              <a:gd name="connsiteX1" fmla="*/ 0 w 6419624"/>
              <a:gd name="connsiteY1" fmla="*/ 0 h 6858000"/>
              <a:gd name="connsiteX2" fmla="*/ 0 w 6419624"/>
              <a:gd name="connsiteY2" fmla="*/ 6858000 h 6858000"/>
              <a:gd name="connsiteX3" fmla="*/ 3344107 w 6419624"/>
              <a:gd name="connsiteY3" fmla="*/ 6858000 h 6858000"/>
              <a:gd name="connsiteX4" fmla="*/ 3509562 w 6419624"/>
              <a:gd name="connsiteY4" fmla="*/ 6745502 h 6858000"/>
              <a:gd name="connsiteX5" fmla="*/ 6419624 w 6419624"/>
              <a:gd name="connsiteY5" fmla="*/ 1026052 h 6858000"/>
              <a:gd name="connsiteX6" fmla="*/ 6383100 w 6419624"/>
              <a:gd name="connsiteY6" fmla="*/ 3027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9624" h="6858000">
                <a:moveTo>
                  <a:pt x="6344630" y="0"/>
                </a:moveTo>
                <a:lnTo>
                  <a:pt x="0" y="0"/>
                </a:lnTo>
                <a:lnTo>
                  <a:pt x="0" y="6858000"/>
                </a:lnTo>
                <a:lnTo>
                  <a:pt x="3344107" y="6858000"/>
                </a:lnTo>
                <a:lnTo>
                  <a:pt x="3509562" y="6745502"/>
                </a:lnTo>
                <a:cubicBezTo>
                  <a:pt x="5273452" y="5459025"/>
                  <a:pt x="6419624" y="3376391"/>
                  <a:pt x="6419624" y="1026052"/>
                </a:cubicBezTo>
                <a:cubicBezTo>
                  <a:pt x="6419624" y="781861"/>
                  <a:pt x="6407252" y="540560"/>
                  <a:pt x="6383100" y="30274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AF9B537-903B-443C-850E-F020BBADC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25473" y="1534257"/>
            <a:ext cx="3161358" cy="31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1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00" y="540280"/>
            <a:ext cx="6248399" cy="1325563"/>
          </a:xfrm>
        </p:spPr>
        <p:txBody>
          <a:bodyPr>
            <a:normAutofit/>
          </a:bodyPr>
          <a:lstStyle/>
          <a:p>
            <a:r>
              <a:rPr lang="en-US" dirty="0"/>
              <a:t>Available Funding Options: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8E725F-D630-4408-A35B-D27DDBF3C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71155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A13440F-B480-45FF-96A7-088BD98B5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19459"/>
          <a:stretch/>
        </p:blipFill>
        <p:spPr>
          <a:xfrm>
            <a:off x="7072011" y="1203061"/>
            <a:ext cx="5051468" cy="28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0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052" y="1783959"/>
            <a:ext cx="487890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i="1" dirty="0"/>
              <a:t>What is property tax banked capacity &amp;  what revenues could the City receive?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EF990B0-B19E-4724-A997-CB67753D2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034" r="148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464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706" y="638145"/>
            <a:ext cx="5741794" cy="1247806"/>
          </a:xfrm>
        </p:spPr>
        <p:txBody>
          <a:bodyPr>
            <a:normAutofit/>
          </a:bodyPr>
          <a:lstStyle/>
          <a:p>
            <a:r>
              <a:rPr lang="en-US" sz="4000" dirty="0"/>
              <a:t>Property Tax Crash Course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, wood&#10;&#10;Description automatically generated">
            <a:extLst>
              <a:ext uri="{FF2B5EF4-FFF2-40B4-BE49-F238E27FC236}">
                <a16:creationId xmlns:a16="http://schemas.microsoft.com/office/drawing/2014/main" id="{BC1984ED-75FB-48F5-8506-D23FA9AB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3863" b="-1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706" y="1724026"/>
            <a:ext cx="5741794" cy="4772024"/>
          </a:xfrm>
        </p:spPr>
        <p:txBody>
          <a:bodyPr>
            <a:normAutofit/>
          </a:bodyPr>
          <a:lstStyle/>
          <a:p>
            <a:r>
              <a:rPr lang="en-US" sz="2000" dirty="0"/>
              <a:t>State law limits the maximum property tax rate and also the maximum annual increase of the property tax levy.</a:t>
            </a:r>
          </a:p>
          <a:p>
            <a:endParaRPr lang="en-US" sz="2000" dirty="0"/>
          </a:p>
          <a:p>
            <a:r>
              <a:rPr lang="en-US" sz="2000" dirty="0"/>
              <a:t>Generally the property tax levy cannot increase more than 1% per year, excluding new construction.</a:t>
            </a:r>
          </a:p>
          <a:p>
            <a:endParaRPr lang="en-US" sz="2000" dirty="0"/>
          </a:p>
          <a:p>
            <a:r>
              <a:rPr lang="en-US" sz="2000" dirty="0"/>
              <a:t>Spokane County performs property valuation assessments and calculates the Highest Lawful Levy.</a:t>
            </a:r>
          </a:p>
          <a:p>
            <a:pPr lvl="1"/>
            <a:r>
              <a:rPr lang="en-US" sz="2000" dirty="0"/>
              <a:t>The Highest Lawful Levy is the most the City could assess in property taxes if it had taken the maximum allowed increases each year.</a:t>
            </a:r>
          </a:p>
        </p:txBody>
      </p:sp>
    </p:spTree>
    <p:extLst>
      <p:ext uri="{BB962C8B-B14F-4D97-AF65-F5344CB8AC3E}">
        <p14:creationId xmlns:p14="http://schemas.microsoft.com/office/powerpoint/2010/main" val="13697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Banked Capacity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Banked capacity is the difference between what the City could levy (the Highest Lawful Levy) and what it actually levies for property tax.</a:t>
            </a:r>
          </a:p>
          <a:p>
            <a:endParaRPr lang="en-US" sz="2600" dirty="0"/>
          </a:p>
          <a:p>
            <a:r>
              <a:rPr lang="en-US" sz="2600" dirty="0"/>
              <a:t>Banked capacity can be accessed by the City through the annual property tax levy ordinance that is adopted by Council.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If the City were to access banked capacity, it would allow an increase of greater than the 1% limit for that year.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1782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Banked Capacity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300" dirty="0"/>
              <a:t>Accessing banked capacity resets the base upon which the City’s future property tax calculations are made.</a:t>
            </a:r>
          </a:p>
          <a:p>
            <a:pPr lvl="1"/>
            <a:r>
              <a:rPr lang="en-US" sz="2300" dirty="0"/>
              <a:t>The City can’t go back in time and collect the taxes that were left behind.</a:t>
            </a:r>
          </a:p>
          <a:p>
            <a:endParaRPr lang="en-US" sz="2300" dirty="0"/>
          </a:p>
          <a:p>
            <a:r>
              <a:rPr lang="en-US" sz="2300" dirty="0"/>
              <a:t>The City’s banked capacity for 2021 is $878,432.</a:t>
            </a:r>
          </a:p>
          <a:p>
            <a:endParaRPr lang="en-US" sz="2300" dirty="0"/>
          </a:p>
          <a:p>
            <a:r>
              <a:rPr lang="en-US" sz="2300" dirty="0"/>
              <a:t>If the City were to access banked capacity, property taxes would increase by about $7.60 per year for every $100,000 of assessed value.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3906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1341</Words>
  <Application>Microsoft Office PowerPoint</Application>
  <PresentationFormat>Widescreen</PresentationFormat>
  <Paragraphs>133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Verdana</vt:lpstr>
      <vt:lpstr>Office Theme</vt:lpstr>
      <vt:lpstr>Video #5: Pavement Management Program Funding Options</vt:lpstr>
      <vt:lpstr>Why are we talking about  funding options?</vt:lpstr>
      <vt:lpstr>Summary of Video #4</vt:lpstr>
      <vt:lpstr>What options does the City have to raise additional revenues?</vt:lpstr>
      <vt:lpstr>Available Funding Options:</vt:lpstr>
      <vt:lpstr>What is property tax banked capacity &amp;  what revenues could the City receive?</vt:lpstr>
      <vt:lpstr>Property Tax Crash Course</vt:lpstr>
      <vt:lpstr>Banked Capacity</vt:lpstr>
      <vt:lpstr>Banked Capacity</vt:lpstr>
      <vt:lpstr>What is a levy lid lift?  How would it increase revenues?</vt:lpstr>
      <vt:lpstr>Levy Lid Lift</vt:lpstr>
      <vt:lpstr>Revenue Implications</vt:lpstr>
      <vt:lpstr>What is a Transportation Benefit District?   What revenues are allowed with it?</vt:lpstr>
      <vt:lpstr>Transportation Benefit District Formation</vt:lpstr>
      <vt:lpstr>Transportation Benefit  District Funding</vt:lpstr>
      <vt:lpstr>Vehicle License Fees</vt:lpstr>
      <vt:lpstr>Sales and Use Tax</vt:lpstr>
      <vt:lpstr>Excess Property Taxes</vt:lpstr>
      <vt:lpstr>TBD Comparison to Other Municipalities</vt:lpstr>
      <vt:lpstr>What are utility taxes &amp;  how much would be available from revenues?</vt:lpstr>
      <vt:lpstr>What are utility taxes?</vt:lpstr>
      <vt:lpstr>Which utilities may be taxed?</vt:lpstr>
      <vt:lpstr>Estimated Utility Tax Revenues</vt:lpstr>
      <vt:lpstr>Utility Tax Impact to Average Residential Customer</vt:lpstr>
      <vt:lpstr>Utility Tax Comparison to Other Municipalities</vt:lpstr>
      <vt:lpstr>Key Considerations</vt:lpstr>
      <vt:lpstr>PowerPoint Presentation</vt:lpstr>
    </vt:vector>
  </TitlesOfParts>
  <Company>City of Spokane Valley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#5: Pavement Management Program Funding Options</dc:title>
  <dc:creator>Chelsie Taylor</dc:creator>
  <cp:lastModifiedBy>Chelsie Taylor</cp:lastModifiedBy>
  <cp:revision>56</cp:revision>
  <dcterms:created xsi:type="dcterms:W3CDTF">2021-05-10T22:36:40Z</dcterms:created>
  <dcterms:modified xsi:type="dcterms:W3CDTF">2021-05-18T16:52:08Z</dcterms:modified>
</cp:coreProperties>
</file>